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87" r:id="rId2"/>
    <p:sldId id="275" r:id="rId3"/>
    <p:sldId id="276" r:id="rId4"/>
    <p:sldId id="256" r:id="rId5"/>
    <p:sldId id="257" r:id="rId6"/>
    <p:sldId id="258" r:id="rId7"/>
    <p:sldId id="259" r:id="rId8"/>
    <p:sldId id="260" r:id="rId9"/>
    <p:sldId id="261" r:id="rId10"/>
    <p:sldId id="262" r:id="rId11"/>
    <p:sldId id="263" r:id="rId12"/>
    <p:sldId id="264" r:id="rId13"/>
    <p:sldId id="278" r:id="rId14"/>
    <p:sldId id="279" r:id="rId15"/>
    <p:sldId id="277" r:id="rId16"/>
    <p:sldId id="265" r:id="rId17"/>
    <p:sldId id="280" r:id="rId18"/>
    <p:sldId id="269" r:id="rId19"/>
    <p:sldId id="281" r:id="rId20"/>
    <p:sldId id="268" r:id="rId21"/>
    <p:sldId id="285" r:id="rId22"/>
    <p:sldId id="270" r:id="rId23"/>
    <p:sldId id="293" r:id="rId24"/>
    <p:sldId id="289" r:id="rId25"/>
    <p:sldId id="288" r:id="rId26"/>
    <p:sldId id="290" r:id="rId27"/>
    <p:sldId id="291" r:id="rId28"/>
    <p:sldId id="292" r:id="rId29"/>
  </p:sldIdLst>
  <p:sldSz cx="9144000" cy="6858000" type="screen4x3"/>
  <p:notesSz cx="6858000" cy="9144000"/>
  <p:defaultTextStyle>
    <a:defPPr>
      <a:defRPr lang="zh-TW"/>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417" autoAdjust="0"/>
  </p:normalViewPr>
  <p:slideViewPr>
    <p:cSldViewPr snapToGrid="0" snapToObjects="1">
      <p:cViewPr varScale="1">
        <p:scale>
          <a:sx n="71" d="100"/>
          <a:sy n="71" d="100"/>
        </p:scale>
        <p:origin x="-218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C2584E-8D73-DA44-B034-76621B1160BA}" type="doc">
      <dgm:prSet loTypeId="urn:microsoft.com/office/officeart/2005/8/layout/equation2" loCatId="" qsTypeId="urn:microsoft.com/office/officeart/2005/8/quickstyle/simple4" qsCatId="simple" csTypeId="urn:microsoft.com/office/officeart/2005/8/colors/accent1_2" csCatId="accent1" phldr="1"/>
      <dgm:spPr/>
    </dgm:pt>
    <dgm:pt modelId="{1B0B5CA5-CB65-3944-A04E-D595443E6502}">
      <dgm:prSet phldrT="[文字]" custT="1"/>
      <dgm:spPr/>
      <dgm:t>
        <a:bodyPr/>
        <a:lstStyle/>
        <a:p>
          <a:r>
            <a:rPr lang="en-US" altLang="zh-TW" sz="4800" dirty="0" smtClean="0"/>
            <a:t>Zeus</a:t>
          </a:r>
          <a:endParaRPr lang="zh-TW" altLang="en-US" sz="4800" dirty="0"/>
        </a:p>
      </dgm:t>
    </dgm:pt>
    <dgm:pt modelId="{EE795928-84F2-6547-8B1E-8726481E097D}" type="parTrans" cxnId="{9485A113-888B-F14D-A1C3-9BD92D94A7C8}">
      <dgm:prSet/>
      <dgm:spPr/>
      <dgm:t>
        <a:bodyPr/>
        <a:lstStyle/>
        <a:p>
          <a:endParaRPr lang="zh-TW" altLang="en-US"/>
        </a:p>
      </dgm:t>
    </dgm:pt>
    <dgm:pt modelId="{24C4B499-5B00-4B41-8451-291C8CDC8833}" type="sibTrans" cxnId="{9485A113-888B-F14D-A1C3-9BD92D94A7C8}">
      <dgm:prSet/>
      <dgm:spPr/>
      <dgm:t>
        <a:bodyPr/>
        <a:lstStyle/>
        <a:p>
          <a:endParaRPr lang="zh-TW" altLang="en-US"/>
        </a:p>
      </dgm:t>
    </dgm:pt>
    <dgm:pt modelId="{F88A5180-734F-9B44-855E-CF3EC2B6B8EC}">
      <dgm:prSet phldrT="[文字]" custT="1"/>
      <dgm:spPr/>
      <dgm:t>
        <a:bodyPr/>
        <a:lstStyle/>
        <a:p>
          <a:r>
            <a:rPr lang="en-US" altLang="zh-TW" sz="4000" dirty="0" smtClean="0"/>
            <a:t>Mnemosyne</a:t>
          </a:r>
          <a:endParaRPr lang="zh-TW" altLang="en-US" sz="4000" dirty="0"/>
        </a:p>
      </dgm:t>
    </dgm:pt>
    <dgm:pt modelId="{99BE1F30-54B4-2C4C-8F84-24AE20CB3A6E}" type="parTrans" cxnId="{F5D105D6-6CCC-2546-8D50-463847585FF3}">
      <dgm:prSet/>
      <dgm:spPr/>
      <dgm:t>
        <a:bodyPr/>
        <a:lstStyle/>
        <a:p>
          <a:endParaRPr lang="zh-TW" altLang="en-US"/>
        </a:p>
      </dgm:t>
    </dgm:pt>
    <dgm:pt modelId="{DB9F5F4C-F168-8D47-9327-BC1CE187FDFF}" type="sibTrans" cxnId="{F5D105D6-6CCC-2546-8D50-463847585FF3}">
      <dgm:prSet/>
      <dgm:spPr/>
      <dgm:t>
        <a:bodyPr/>
        <a:lstStyle/>
        <a:p>
          <a:endParaRPr lang="zh-TW" altLang="en-US"/>
        </a:p>
      </dgm:t>
    </dgm:pt>
    <dgm:pt modelId="{09832A85-C09D-A84F-AD63-BFEB10B200BE}">
      <dgm:prSet phldrT="[文字]"/>
      <dgm:spPr/>
      <dgm:t>
        <a:bodyPr/>
        <a:lstStyle/>
        <a:p>
          <a:r>
            <a:rPr lang="en-US" dirty="0" smtClean="0"/>
            <a:t>The Nine Muses</a:t>
          </a:r>
          <a:endParaRPr lang="zh-TW" altLang="en-US" dirty="0"/>
        </a:p>
      </dgm:t>
    </dgm:pt>
    <dgm:pt modelId="{6DCE637A-248F-1641-9D2F-817463301723}" type="parTrans" cxnId="{B2B8638C-A35E-5C4A-A495-0F1B7AB40BAF}">
      <dgm:prSet/>
      <dgm:spPr/>
      <dgm:t>
        <a:bodyPr/>
        <a:lstStyle/>
        <a:p>
          <a:endParaRPr lang="zh-TW" altLang="en-US"/>
        </a:p>
      </dgm:t>
    </dgm:pt>
    <dgm:pt modelId="{9280EEAB-C931-2848-9C0D-2983554B2BE7}" type="sibTrans" cxnId="{B2B8638C-A35E-5C4A-A495-0F1B7AB40BAF}">
      <dgm:prSet/>
      <dgm:spPr/>
      <dgm:t>
        <a:bodyPr/>
        <a:lstStyle/>
        <a:p>
          <a:endParaRPr lang="zh-TW" altLang="en-US"/>
        </a:p>
      </dgm:t>
    </dgm:pt>
    <dgm:pt modelId="{AD54F520-3E69-E342-82DE-97FA2EDC03A4}" type="pres">
      <dgm:prSet presAssocID="{51C2584E-8D73-DA44-B034-76621B1160BA}" presName="Name0" presStyleCnt="0">
        <dgm:presLayoutVars>
          <dgm:dir/>
          <dgm:resizeHandles val="exact"/>
        </dgm:presLayoutVars>
      </dgm:prSet>
      <dgm:spPr/>
    </dgm:pt>
    <dgm:pt modelId="{99C95C98-4F03-134A-8912-68848E052AD1}" type="pres">
      <dgm:prSet presAssocID="{51C2584E-8D73-DA44-B034-76621B1160BA}" presName="vNodes" presStyleCnt="0"/>
      <dgm:spPr/>
    </dgm:pt>
    <dgm:pt modelId="{6E5F26F2-D15C-6A4D-8A53-C8BFC3413A2D}" type="pres">
      <dgm:prSet presAssocID="{1B0B5CA5-CB65-3944-A04E-D595443E6502}" presName="node" presStyleLbl="node1" presStyleIdx="0" presStyleCnt="3" custScaleX="467595">
        <dgm:presLayoutVars>
          <dgm:bulletEnabled val="1"/>
        </dgm:presLayoutVars>
      </dgm:prSet>
      <dgm:spPr/>
      <dgm:t>
        <a:bodyPr/>
        <a:lstStyle/>
        <a:p>
          <a:endParaRPr lang="zh-TW" altLang="en-US"/>
        </a:p>
      </dgm:t>
    </dgm:pt>
    <dgm:pt modelId="{45F4AFDE-2B11-2244-950D-B51FACC60179}" type="pres">
      <dgm:prSet presAssocID="{24C4B499-5B00-4B41-8451-291C8CDC8833}" presName="spacerT" presStyleCnt="0"/>
      <dgm:spPr/>
    </dgm:pt>
    <dgm:pt modelId="{6A36322B-9C00-8A4B-922B-7D7C6E2055D6}" type="pres">
      <dgm:prSet presAssocID="{24C4B499-5B00-4B41-8451-291C8CDC8833}" presName="sibTrans" presStyleLbl="sibTrans2D1" presStyleIdx="0" presStyleCnt="2"/>
      <dgm:spPr/>
      <dgm:t>
        <a:bodyPr/>
        <a:lstStyle/>
        <a:p>
          <a:endParaRPr lang="zh-TW" altLang="en-US"/>
        </a:p>
      </dgm:t>
    </dgm:pt>
    <dgm:pt modelId="{6852AD2E-70E7-6844-AA7B-ED200BF04618}" type="pres">
      <dgm:prSet presAssocID="{24C4B499-5B00-4B41-8451-291C8CDC8833}" presName="spacerB" presStyleCnt="0"/>
      <dgm:spPr/>
    </dgm:pt>
    <dgm:pt modelId="{5B57EF05-AB70-4545-AC79-16668E8736E9}" type="pres">
      <dgm:prSet presAssocID="{F88A5180-734F-9B44-855E-CF3EC2B6B8EC}" presName="node" presStyleLbl="node1" presStyleIdx="1" presStyleCnt="3" custScaleX="511160">
        <dgm:presLayoutVars>
          <dgm:bulletEnabled val="1"/>
        </dgm:presLayoutVars>
      </dgm:prSet>
      <dgm:spPr/>
      <dgm:t>
        <a:bodyPr/>
        <a:lstStyle/>
        <a:p>
          <a:endParaRPr lang="zh-TW" altLang="en-US"/>
        </a:p>
      </dgm:t>
    </dgm:pt>
    <dgm:pt modelId="{AE5F553D-981D-0F4A-8F8D-0F373EE6C6C4}" type="pres">
      <dgm:prSet presAssocID="{51C2584E-8D73-DA44-B034-76621B1160BA}" presName="sibTransLast" presStyleLbl="sibTrans2D1" presStyleIdx="1" presStyleCnt="2"/>
      <dgm:spPr/>
      <dgm:t>
        <a:bodyPr/>
        <a:lstStyle/>
        <a:p>
          <a:endParaRPr lang="zh-TW" altLang="en-US"/>
        </a:p>
      </dgm:t>
    </dgm:pt>
    <dgm:pt modelId="{1166B01E-FA8B-BA4A-A46D-50C28DC382DD}" type="pres">
      <dgm:prSet presAssocID="{51C2584E-8D73-DA44-B034-76621B1160BA}" presName="connectorText" presStyleLbl="sibTrans2D1" presStyleIdx="1" presStyleCnt="2"/>
      <dgm:spPr/>
      <dgm:t>
        <a:bodyPr/>
        <a:lstStyle/>
        <a:p>
          <a:endParaRPr lang="zh-TW" altLang="en-US"/>
        </a:p>
      </dgm:t>
    </dgm:pt>
    <dgm:pt modelId="{6562FC81-2852-B942-9570-82889A9990E5}" type="pres">
      <dgm:prSet presAssocID="{51C2584E-8D73-DA44-B034-76621B1160BA}" presName="lastNode" presStyleLbl="node1" presStyleIdx="2" presStyleCnt="3" custScaleX="198490" custScaleY="63068" custLinFactNeighborX="22259" custLinFactNeighborY="-556">
        <dgm:presLayoutVars>
          <dgm:bulletEnabled val="1"/>
        </dgm:presLayoutVars>
      </dgm:prSet>
      <dgm:spPr/>
      <dgm:t>
        <a:bodyPr/>
        <a:lstStyle/>
        <a:p>
          <a:endParaRPr lang="zh-TW" altLang="en-US"/>
        </a:p>
      </dgm:t>
    </dgm:pt>
  </dgm:ptLst>
  <dgm:cxnLst>
    <dgm:cxn modelId="{3326CEF5-D021-0245-94F6-CDE1D082D31E}" type="presOf" srcId="{DB9F5F4C-F168-8D47-9327-BC1CE187FDFF}" destId="{AE5F553D-981D-0F4A-8F8D-0F373EE6C6C4}" srcOrd="0" destOrd="0" presId="urn:microsoft.com/office/officeart/2005/8/layout/equation2"/>
    <dgm:cxn modelId="{FA75EAF6-D4B8-CF4D-90FE-1EEB2C6F31D8}" type="presOf" srcId="{F88A5180-734F-9B44-855E-CF3EC2B6B8EC}" destId="{5B57EF05-AB70-4545-AC79-16668E8736E9}" srcOrd="0" destOrd="0" presId="urn:microsoft.com/office/officeart/2005/8/layout/equation2"/>
    <dgm:cxn modelId="{C337D471-AD12-1C4C-AD1F-01D0E269F8D2}" type="presOf" srcId="{09832A85-C09D-A84F-AD63-BFEB10B200BE}" destId="{6562FC81-2852-B942-9570-82889A9990E5}" srcOrd="0" destOrd="0" presId="urn:microsoft.com/office/officeart/2005/8/layout/equation2"/>
    <dgm:cxn modelId="{F5D105D6-6CCC-2546-8D50-463847585FF3}" srcId="{51C2584E-8D73-DA44-B034-76621B1160BA}" destId="{F88A5180-734F-9B44-855E-CF3EC2B6B8EC}" srcOrd="1" destOrd="0" parTransId="{99BE1F30-54B4-2C4C-8F84-24AE20CB3A6E}" sibTransId="{DB9F5F4C-F168-8D47-9327-BC1CE187FDFF}"/>
    <dgm:cxn modelId="{B2B8638C-A35E-5C4A-A495-0F1B7AB40BAF}" srcId="{51C2584E-8D73-DA44-B034-76621B1160BA}" destId="{09832A85-C09D-A84F-AD63-BFEB10B200BE}" srcOrd="2" destOrd="0" parTransId="{6DCE637A-248F-1641-9D2F-817463301723}" sibTransId="{9280EEAB-C931-2848-9C0D-2983554B2BE7}"/>
    <dgm:cxn modelId="{97C776F9-A248-C34A-831D-CBF48DD00F67}" type="presOf" srcId="{DB9F5F4C-F168-8D47-9327-BC1CE187FDFF}" destId="{1166B01E-FA8B-BA4A-A46D-50C28DC382DD}" srcOrd="1" destOrd="0" presId="urn:microsoft.com/office/officeart/2005/8/layout/equation2"/>
    <dgm:cxn modelId="{9485A113-888B-F14D-A1C3-9BD92D94A7C8}" srcId="{51C2584E-8D73-DA44-B034-76621B1160BA}" destId="{1B0B5CA5-CB65-3944-A04E-D595443E6502}" srcOrd="0" destOrd="0" parTransId="{EE795928-84F2-6547-8B1E-8726481E097D}" sibTransId="{24C4B499-5B00-4B41-8451-291C8CDC8833}"/>
    <dgm:cxn modelId="{9A87B233-46F0-5447-BB16-47F95F8F7DEA}" type="presOf" srcId="{24C4B499-5B00-4B41-8451-291C8CDC8833}" destId="{6A36322B-9C00-8A4B-922B-7D7C6E2055D6}" srcOrd="0" destOrd="0" presId="urn:microsoft.com/office/officeart/2005/8/layout/equation2"/>
    <dgm:cxn modelId="{24B3DE8F-6651-C646-8FBB-A508E75F0DBA}" type="presOf" srcId="{51C2584E-8D73-DA44-B034-76621B1160BA}" destId="{AD54F520-3E69-E342-82DE-97FA2EDC03A4}" srcOrd="0" destOrd="0" presId="urn:microsoft.com/office/officeart/2005/8/layout/equation2"/>
    <dgm:cxn modelId="{860F8E86-D5A4-2743-9F96-46F084C63666}" type="presOf" srcId="{1B0B5CA5-CB65-3944-A04E-D595443E6502}" destId="{6E5F26F2-D15C-6A4D-8A53-C8BFC3413A2D}" srcOrd="0" destOrd="0" presId="urn:microsoft.com/office/officeart/2005/8/layout/equation2"/>
    <dgm:cxn modelId="{D00AA993-8B7B-D246-8ADD-52DE2D718615}" type="presParOf" srcId="{AD54F520-3E69-E342-82DE-97FA2EDC03A4}" destId="{99C95C98-4F03-134A-8912-68848E052AD1}" srcOrd="0" destOrd="0" presId="urn:microsoft.com/office/officeart/2005/8/layout/equation2"/>
    <dgm:cxn modelId="{E77D1011-DFC0-7843-8EFA-B9A79F357EFC}" type="presParOf" srcId="{99C95C98-4F03-134A-8912-68848E052AD1}" destId="{6E5F26F2-D15C-6A4D-8A53-C8BFC3413A2D}" srcOrd="0" destOrd="0" presId="urn:microsoft.com/office/officeart/2005/8/layout/equation2"/>
    <dgm:cxn modelId="{5407D822-8104-AB42-86A2-06C0CEF97B3A}" type="presParOf" srcId="{99C95C98-4F03-134A-8912-68848E052AD1}" destId="{45F4AFDE-2B11-2244-950D-B51FACC60179}" srcOrd="1" destOrd="0" presId="urn:microsoft.com/office/officeart/2005/8/layout/equation2"/>
    <dgm:cxn modelId="{9A2F2D45-8B71-5745-BD5E-D1878D426FF4}" type="presParOf" srcId="{99C95C98-4F03-134A-8912-68848E052AD1}" destId="{6A36322B-9C00-8A4B-922B-7D7C6E2055D6}" srcOrd="2" destOrd="0" presId="urn:microsoft.com/office/officeart/2005/8/layout/equation2"/>
    <dgm:cxn modelId="{70724EF4-9849-C046-B32B-2E180D95111B}" type="presParOf" srcId="{99C95C98-4F03-134A-8912-68848E052AD1}" destId="{6852AD2E-70E7-6844-AA7B-ED200BF04618}" srcOrd="3" destOrd="0" presId="urn:microsoft.com/office/officeart/2005/8/layout/equation2"/>
    <dgm:cxn modelId="{0E9EF39F-EE11-B74A-A2D4-CD646C754D45}" type="presParOf" srcId="{99C95C98-4F03-134A-8912-68848E052AD1}" destId="{5B57EF05-AB70-4545-AC79-16668E8736E9}" srcOrd="4" destOrd="0" presId="urn:microsoft.com/office/officeart/2005/8/layout/equation2"/>
    <dgm:cxn modelId="{855221C0-2ED5-8248-A1ED-36E283EDDF5F}" type="presParOf" srcId="{AD54F520-3E69-E342-82DE-97FA2EDC03A4}" destId="{AE5F553D-981D-0F4A-8F8D-0F373EE6C6C4}" srcOrd="1" destOrd="0" presId="urn:microsoft.com/office/officeart/2005/8/layout/equation2"/>
    <dgm:cxn modelId="{40E5DDD7-87E3-ED4C-8054-BB0CDCAACFB0}" type="presParOf" srcId="{AE5F553D-981D-0F4A-8F8D-0F373EE6C6C4}" destId="{1166B01E-FA8B-BA4A-A46D-50C28DC382DD}" srcOrd="0" destOrd="0" presId="urn:microsoft.com/office/officeart/2005/8/layout/equation2"/>
    <dgm:cxn modelId="{DF0A15F9-3327-FE40-833E-47A20F049CFE}" type="presParOf" srcId="{AD54F520-3E69-E342-82DE-97FA2EDC03A4}" destId="{6562FC81-2852-B942-9570-82889A9990E5}"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5F26F2-D15C-6A4D-8A53-C8BFC3413A2D}">
      <dsp:nvSpPr>
        <dsp:cNvPr id="0" name=""/>
        <dsp:cNvSpPr/>
      </dsp:nvSpPr>
      <dsp:spPr>
        <a:xfrm>
          <a:off x="185897" y="1097621"/>
          <a:ext cx="3974010" cy="84988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en-US" altLang="zh-TW" sz="4800" kern="1200" dirty="0" smtClean="0"/>
            <a:t>Zeus</a:t>
          </a:r>
          <a:endParaRPr lang="zh-TW" altLang="en-US" sz="4800" kern="1200" dirty="0"/>
        </a:p>
      </dsp:txBody>
      <dsp:txXfrm>
        <a:off x="767877" y="1222083"/>
        <a:ext cx="2810050" cy="600959"/>
      </dsp:txXfrm>
    </dsp:sp>
    <dsp:sp modelId="{6A36322B-9C00-8A4B-922B-7D7C6E2055D6}">
      <dsp:nvSpPr>
        <dsp:cNvPr id="0" name=""/>
        <dsp:cNvSpPr/>
      </dsp:nvSpPr>
      <dsp:spPr>
        <a:xfrm>
          <a:off x="1926436" y="2016515"/>
          <a:ext cx="492932" cy="492932"/>
        </a:xfrm>
        <a:prstGeom prst="mathPlus">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zh-TW" altLang="en-US" sz="800" kern="1200"/>
        </a:p>
      </dsp:txBody>
      <dsp:txXfrm>
        <a:off x="1991774" y="2205012"/>
        <a:ext cx="362256" cy="115938"/>
      </dsp:txXfrm>
    </dsp:sp>
    <dsp:sp modelId="{5B57EF05-AB70-4545-AC79-16668E8736E9}">
      <dsp:nvSpPr>
        <dsp:cNvPr id="0" name=""/>
        <dsp:cNvSpPr/>
      </dsp:nvSpPr>
      <dsp:spPr>
        <a:xfrm>
          <a:off x="771" y="2578458"/>
          <a:ext cx="4344261" cy="84988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altLang="zh-TW" sz="4000" kern="1200" dirty="0" smtClean="0"/>
            <a:t>Mnemosyne</a:t>
          </a:r>
          <a:endParaRPr lang="zh-TW" altLang="en-US" sz="4000" kern="1200" dirty="0"/>
        </a:p>
      </dsp:txBody>
      <dsp:txXfrm>
        <a:off x="636973" y="2702920"/>
        <a:ext cx="3071857" cy="600959"/>
      </dsp:txXfrm>
    </dsp:sp>
    <dsp:sp modelId="{AE5F553D-981D-0F4A-8F8D-0F373EE6C6C4}">
      <dsp:nvSpPr>
        <dsp:cNvPr id="0" name=""/>
        <dsp:cNvSpPr/>
      </dsp:nvSpPr>
      <dsp:spPr>
        <a:xfrm rot="21592565">
          <a:off x="4472718" y="2099636"/>
          <a:ext cx="270692" cy="316156"/>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p>
      </dsp:txBody>
      <dsp:txXfrm>
        <a:off x="4472718" y="2162955"/>
        <a:ext cx="189484" cy="189694"/>
      </dsp:txXfrm>
    </dsp:sp>
    <dsp:sp modelId="{6562FC81-2852-B942-9570-82889A9990E5}">
      <dsp:nvSpPr>
        <dsp:cNvPr id="0" name=""/>
        <dsp:cNvSpPr/>
      </dsp:nvSpPr>
      <dsp:spPr>
        <a:xfrm>
          <a:off x="4855734" y="1717526"/>
          <a:ext cx="3373865" cy="1072008"/>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The Nine Muses</a:t>
          </a:r>
          <a:endParaRPr lang="zh-TW" altLang="en-US" sz="2800" kern="1200" dirty="0"/>
        </a:p>
      </dsp:txBody>
      <dsp:txXfrm>
        <a:off x="5349825" y="1874518"/>
        <a:ext cx="2385683" cy="758024"/>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6AA583-4744-8E43-8F42-0458391CAF9E}" type="datetimeFigureOut">
              <a:rPr kumimoji="1" lang="zh-TW" altLang="en-US" smtClean="0"/>
              <a:t>15/6/11</a:t>
            </a:fld>
            <a:endParaRPr kumimoji="1" lang="zh-TW" altLang="en-US"/>
          </a:p>
        </p:txBody>
      </p:sp>
      <p:sp>
        <p:nvSpPr>
          <p:cNvPr id="4" name="投影片影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FA3D3-32D3-5C40-98ED-287C8E4A2D50}" type="slidenum">
              <a:rPr kumimoji="1" lang="zh-TW" altLang="en-US" smtClean="0"/>
              <a:t>‹#›</a:t>
            </a:fld>
            <a:endParaRPr kumimoji="1" lang="zh-TW" altLang="en-US"/>
          </a:p>
        </p:txBody>
      </p:sp>
    </p:spTree>
    <p:extLst>
      <p:ext uri="{BB962C8B-B14F-4D97-AF65-F5344CB8AC3E}">
        <p14:creationId xmlns:p14="http://schemas.microsoft.com/office/powerpoint/2010/main" val="8575637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www.infoplease.com/cgi-bin/id/A0833499"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a:t>
            </a:fld>
            <a:endParaRPr kumimoji="1" lang="zh-TW" altLang="en-US"/>
          </a:p>
        </p:txBody>
      </p:sp>
    </p:spTree>
    <p:extLst>
      <p:ext uri="{BB962C8B-B14F-4D97-AF65-F5344CB8AC3E}">
        <p14:creationId xmlns:p14="http://schemas.microsoft.com/office/powerpoint/2010/main" val="4063470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globe</a:t>
            </a:r>
            <a:r>
              <a:rPr lang="zh-TW" altLang="zh-TW" dirty="0" smtClean="0">
                <a:effectLst/>
              </a:rPr>
              <a:t> </a:t>
            </a:r>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10</a:t>
            </a:fld>
            <a:endParaRPr kumimoji="1" lang="zh-TW" altLang="en-US"/>
          </a:p>
        </p:txBody>
      </p:sp>
    </p:spTree>
    <p:extLst>
      <p:ext uri="{BB962C8B-B14F-4D97-AF65-F5344CB8AC3E}">
        <p14:creationId xmlns:p14="http://schemas.microsoft.com/office/powerpoint/2010/main" val="1599361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comic mask</a:t>
            </a:r>
            <a:r>
              <a:rPr lang="zh-TW" altLang="zh-TW" dirty="0" smtClean="0">
                <a:effectLst/>
              </a:rPr>
              <a:t> </a:t>
            </a:r>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11</a:t>
            </a:fld>
            <a:endParaRPr kumimoji="1" lang="zh-TW" altLang="en-US"/>
          </a:p>
        </p:txBody>
      </p:sp>
    </p:spTree>
    <p:extLst>
      <p:ext uri="{BB962C8B-B14F-4D97-AF65-F5344CB8AC3E}">
        <p14:creationId xmlns:p14="http://schemas.microsoft.com/office/powerpoint/2010/main" val="3671644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meditate </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12</a:t>
            </a:fld>
            <a:endParaRPr kumimoji="1" lang="zh-TW" altLang="en-US"/>
          </a:p>
        </p:txBody>
      </p:sp>
    </p:spTree>
    <p:extLst>
      <p:ext uri="{BB962C8B-B14F-4D97-AF65-F5344CB8AC3E}">
        <p14:creationId xmlns:p14="http://schemas.microsoft.com/office/powerpoint/2010/main" val="3716379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13</a:t>
            </a:fld>
            <a:endParaRPr kumimoji="1" lang="zh-TW" altLang="en-US"/>
          </a:p>
        </p:txBody>
      </p:sp>
    </p:spTree>
    <p:extLst>
      <p:ext uri="{BB962C8B-B14F-4D97-AF65-F5344CB8AC3E}">
        <p14:creationId xmlns:p14="http://schemas.microsoft.com/office/powerpoint/2010/main" val="2795915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 in the middle of their foreheads. </a:t>
            </a:r>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17</a:t>
            </a:fld>
            <a:endParaRPr kumimoji="1" lang="zh-TW" altLang="en-US"/>
          </a:p>
        </p:txBody>
      </p:sp>
    </p:spTree>
    <p:extLst>
      <p:ext uri="{BB962C8B-B14F-4D97-AF65-F5344CB8AC3E}">
        <p14:creationId xmlns:p14="http://schemas.microsoft.com/office/powerpoint/2010/main" val="3348500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19</a:t>
            </a:fld>
            <a:endParaRPr kumimoji="1" lang="zh-TW" altLang="en-US"/>
          </a:p>
        </p:txBody>
      </p:sp>
    </p:spTree>
    <p:extLst>
      <p:ext uri="{BB962C8B-B14F-4D97-AF65-F5344CB8AC3E}">
        <p14:creationId xmlns:p14="http://schemas.microsoft.com/office/powerpoint/2010/main" val="2500463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he was fun-loving and energetic, but also moody and prone to temper tantrums. It was believed that he often chased nymphs in order to seduce them, but he was always turned down due to his ugly appearance. </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21</a:t>
            </a:fld>
            <a:endParaRPr kumimoji="1" lang="zh-TW" altLang="en-US"/>
          </a:p>
        </p:txBody>
      </p:sp>
    </p:spTree>
    <p:extLst>
      <p:ext uri="{BB962C8B-B14F-4D97-AF65-F5344CB8AC3E}">
        <p14:creationId xmlns:p14="http://schemas.microsoft.com/office/powerpoint/2010/main" val="2013743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When Pan blew his pipes, it would strike fear into the hearts of the herd which heard it. It was so frightening, that caused panic to anyone who was unlucky to be close enough to hear it. </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23</a:t>
            </a:fld>
            <a:endParaRPr kumimoji="1" lang="zh-TW" altLang="en-US"/>
          </a:p>
        </p:txBody>
      </p:sp>
    </p:spTree>
    <p:extLst>
      <p:ext uri="{BB962C8B-B14F-4D97-AF65-F5344CB8AC3E}">
        <p14:creationId xmlns:p14="http://schemas.microsoft.com/office/powerpoint/2010/main" val="353558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dirty="0" smtClean="0"/>
              <a:t>Greek is an </a:t>
            </a:r>
            <a:r>
              <a:rPr lang="en-US" altLang="zh-TW" dirty="0" err="1" smtClean="0"/>
              <a:t>Indoeuropean</a:t>
            </a:r>
            <a:r>
              <a:rPr lang="en-US" altLang="zh-TW" dirty="0" smtClean="0"/>
              <a:t> language. The early stages of the language we conveniently call Proto-</a:t>
            </a:r>
            <a:r>
              <a:rPr lang="en-US" altLang="zh-TW" dirty="0" err="1" smtClean="0"/>
              <a:t>hellenic</a:t>
            </a:r>
            <a:r>
              <a:rPr lang="en-US" altLang="zh-TW" dirty="0" smtClean="0"/>
              <a:t>. This early language broke into dialects, as it seems that the Greeks were divided into several large groups, or tribes called '</a:t>
            </a:r>
            <a:r>
              <a:rPr lang="en-US" altLang="zh-TW" dirty="0" err="1" smtClean="0"/>
              <a:t>phylon</a:t>
            </a:r>
            <a:r>
              <a:rPr lang="en-US" altLang="zh-TW" dirty="0" smtClean="0"/>
              <a:t>'. The main 3 dialects are the Ionic, Doric and Aeolic dialect and all were spoken during the classical period (around 500 BC). Thus classical Greek literature has been written in all three. A branch of the Ionic dialect with several </a:t>
            </a:r>
            <a:r>
              <a:rPr lang="en-US" altLang="zh-TW" dirty="0" err="1" smtClean="0"/>
              <a:t>doric</a:t>
            </a:r>
            <a:r>
              <a:rPr lang="en-US" altLang="zh-TW" dirty="0" smtClean="0"/>
              <a:t> elements developed in Attica. This we call the Attic dialect, and it is very important for historical reasons as most of classical Greek literature has been written in it. In later centuries the Attic dialect was considered to be the high point of the Greek language, and authors often tried to write in Attic Greek. Thus it did influence very considerably the evolution of the Greek language in the next two </a:t>
            </a:r>
            <a:r>
              <a:rPr lang="en-US" altLang="zh-TW" dirty="0" err="1" smtClean="0"/>
              <a:t>millenia</a:t>
            </a:r>
            <a:r>
              <a:rPr lang="en-US" altLang="zh-TW" dirty="0" smtClean="0"/>
              <a:t>. </a:t>
            </a: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25</a:t>
            </a:fld>
            <a:endParaRPr kumimoji="1" lang="zh-TW" altLang="en-US"/>
          </a:p>
        </p:txBody>
      </p:sp>
    </p:spTree>
    <p:extLst>
      <p:ext uri="{BB962C8B-B14F-4D97-AF65-F5344CB8AC3E}">
        <p14:creationId xmlns:p14="http://schemas.microsoft.com/office/powerpoint/2010/main" val="3980721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26</a:t>
            </a:fld>
            <a:endParaRPr kumimoji="1" lang="zh-TW" altLang="en-US"/>
          </a:p>
        </p:txBody>
      </p:sp>
    </p:spTree>
    <p:extLst>
      <p:ext uri="{BB962C8B-B14F-4D97-AF65-F5344CB8AC3E}">
        <p14:creationId xmlns:p14="http://schemas.microsoft.com/office/powerpoint/2010/main" val="2914036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They were considered the source of the knowledge.</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The</a:t>
            </a:r>
            <a:r>
              <a:rPr lang="en-US" altLang="zh-TW" sz="1200" kern="1200" baseline="0" dirty="0" smtClean="0">
                <a:solidFill>
                  <a:schemeClr val="tx1"/>
                </a:solidFill>
                <a:effectLst/>
                <a:latin typeface="+mn-lt"/>
                <a:ea typeface="+mn-ea"/>
                <a:cs typeface="+mn-cs"/>
              </a:rPr>
              <a:t> muses </a:t>
            </a:r>
            <a:r>
              <a:rPr lang="en-US" altLang="zh-TW" sz="1200" kern="1200" dirty="0" smtClean="0">
                <a:solidFill>
                  <a:schemeClr val="tx1"/>
                </a:solidFill>
                <a:effectLst/>
                <a:latin typeface="+mn-lt"/>
                <a:ea typeface="+mn-ea"/>
                <a:cs typeface="+mn-cs"/>
              </a:rPr>
              <a:t> typically occurs at the beginning of poetry,</a:t>
            </a:r>
            <a:r>
              <a:rPr lang="en-US" altLang="zh-TW" sz="1200" kern="1200" baseline="0" dirty="0" smtClean="0">
                <a:solidFill>
                  <a:schemeClr val="tx1"/>
                </a:solidFill>
                <a:effectLst/>
                <a:latin typeface="+mn-lt"/>
                <a:ea typeface="+mn-ea"/>
                <a:cs typeface="+mn-cs"/>
              </a:rPr>
              <a:t> hymns, or epic history</a:t>
            </a:r>
            <a:r>
              <a:rPr lang="en-US" altLang="zh-TW" sz="1200" kern="1200" dirty="0" smtClean="0">
                <a:solidFill>
                  <a:schemeClr val="tx1"/>
                </a:solidFill>
                <a:effectLst/>
                <a:latin typeface="+mn-lt"/>
                <a:ea typeface="+mn-ea"/>
                <a:cs typeface="+mn-cs"/>
              </a:rPr>
              <a:t>, and calls for help or inspiration, or simply invites the Muse to sing through the authors’  work</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a:t>
            </a:fld>
            <a:endParaRPr kumimoji="1" lang="zh-TW" altLang="en-US"/>
          </a:p>
        </p:txBody>
      </p:sp>
    </p:spTree>
    <p:extLst>
      <p:ext uri="{BB962C8B-B14F-4D97-AF65-F5344CB8AC3E}">
        <p14:creationId xmlns:p14="http://schemas.microsoft.com/office/powerpoint/2010/main" val="17903783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28</a:t>
            </a:fld>
            <a:endParaRPr kumimoji="1" lang="zh-TW" altLang="en-US"/>
          </a:p>
        </p:txBody>
      </p:sp>
    </p:spTree>
    <p:extLst>
      <p:ext uri="{BB962C8B-B14F-4D97-AF65-F5344CB8AC3E}">
        <p14:creationId xmlns:p14="http://schemas.microsoft.com/office/powerpoint/2010/main" val="727085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zh-TW" altLang="zh-TW" sz="1200" kern="1200" dirty="0" smtClean="0">
                <a:solidFill>
                  <a:schemeClr val="tx1"/>
                </a:solidFill>
                <a:effectLst/>
                <a:latin typeface="+mn-lt"/>
                <a:ea typeface="+mn-ea"/>
                <a:cs typeface="+mn-cs"/>
              </a:rPr>
              <a:t> </a:t>
            </a:r>
            <a:r>
              <a:rPr lang="en-US" altLang="zh-TW" sz="1200" u="none" strike="noStrike" kern="1200" dirty="0" smtClean="0">
                <a:solidFill>
                  <a:schemeClr val="tx1"/>
                </a:solidFill>
                <a:effectLst/>
                <a:latin typeface="+mn-lt"/>
                <a:ea typeface="+mn-ea"/>
                <a:cs typeface="+mn-cs"/>
                <a:hlinkClick r:id="rId3"/>
              </a:rPr>
              <a:t>Mnemosyne</a:t>
            </a:r>
            <a:r>
              <a:rPr lang="en-US" altLang="zh-TW" sz="1200" kern="1200" dirty="0" smtClean="0">
                <a:solidFill>
                  <a:schemeClr val="tx1"/>
                </a:solidFill>
                <a:effectLst/>
                <a:latin typeface="+mn-lt"/>
                <a:ea typeface="+mn-ea"/>
                <a:cs typeface="+mn-cs"/>
              </a:rPr>
              <a:t>, was goddess of memory and remembrance and the invention of language and words. There is closed relationship between memory and muses. Besides</a:t>
            </a:r>
            <a:r>
              <a:rPr lang="en-US" altLang="zh-TW" sz="1200" kern="1200" baseline="0" dirty="0" smtClean="0">
                <a:solidFill>
                  <a:schemeClr val="tx1"/>
                </a:solidFill>
                <a:effectLst/>
                <a:latin typeface="+mn-lt"/>
                <a:ea typeface="+mn-ea"/>
                <a:cs typeface="+mn-cs"/>
              </a:rPr>
              <a:t> the mother and daughter relationship,  </a:t>
            </a:r>
            <a:r>
              <a:rPr lang="en-US" altLang="zh-TW" sz="1200" kern="1200" dirty="0" smtClean="0">
                <a:solidFill>
                  <a:schemeClr val="tx1"/>
                </a:solidFill>
                <a:effectLst/>
                <a:latin typeface="+mn-lt"/>
                <a:ea typeface="+mn-ea"/>
                <a:cs typeface="+mn-cs"/>
              </a:rPr>
              <a:t>Memory was important for the Muses because in ancient times, when there were no books, poets had to carry their work in their memories.</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3</a:t>
            </a:fld>
            <a:endParaRPr kumimoji="1" lang="zh-TW" altLang="en-US"/>
          </a:p>
        </p:txBody>
      </p:sp>
    </p:spTree>
    <p:extLst>
      <p:ext uri="{BB962C8B-B14F-4D97-AF65-F5344CB8AC3E}">
        <p14:creationId xmlns:p14="http://schemas.microsoft.com/office/powerpoint/2010/main" val="3083722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writing tablet</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4</a:t>
            </a:fld>
            <a:endParaRPr kumimoji="1" lang="zh-TW" altLang="en-US"/>
          </a:p>
        </p:txBody>
      </p:sp>
    </p:spTree>
    <p:extLst>
      <p:ext uri="{BB962C8B-B14F-4D97-AF65-F5344CB8AC3E}">
        <p14:creationId xmlns:p14="http://schemas.microsoft.com/office/powerpoint/2010/main" val="2725559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 scrolls</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5</a:t>
            </a:fld>
            <a:endParaRPr kumimoji="1" lang="zh-TW" altLang="en-US"/>
          </a:p>
        </p:txBody>
      </p:sp>
    </p:spTree>
    <p:extLst>
      <p:ext uri="{BB962C8B-B14F-4D97-AF65-F5344CB8AC3E}">
        <p14:creationId xmlns:p14="http://schemas.microsoft.com/office/powerpoint/2010/main" val="2262686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 tragic mask</a:t>
            </a:r>
            <a:r>
              <a:rPr lang="zh-TW" altLang="zh-TW" dirty="0" smtClean="0">
                <a:effectLst/>
              </a:rPr>
              <a:t> </a:t>
            </a:r>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6</a:t>
            </a:fld>
            <a:endParaRPr kumimoji="1" lang="zh-TW" altLang="en-US"/>
          </a:p>
        </p:txBody>
      </p:sp>
    </p:spTree>
    <p:extLst>
      <p:ext uri="{BB962C8B-B14F-4D97-AF65-F5344CB8AC3E}">
        <p14:creationId xmlns:p14="http://schemas.microsoft.com/office/powerpoint/2010/main" val="404845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music instrument like a flute</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7</a:t>
            </a:fld>
            <a:endParaRPr kumimoji="1" lang="zh-TW" altLang="en-US"/>
          </a:p>
        </p:txBody>
      </p:sp>
    </p:spTree>
    <p:extLst>
      <p:ext uri="{BB962C8B-B14F-4D97-AF65-F5344CB8AC3E}">
        <p14:creationId xmlns:p14="http://schemas.microsoft.com/office/powerpoint/2010/main" val="2152599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 lyre</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8</a:t>
            </a:fld>
            <a:endParaRPr kumimoji="1" lang="zh-TW" altLang="en-US"/>
          </a:p>
        </p:txBody>
      </p:sp>
    </p:spTree>
    <p:extLst>
      <p:ext uri="{BB962C8B-B14F-4D97-AF65-F5344CB8AC3E}">
        <p14:creationId xmlns:p14="http://schemas.microsoft.com/office/powerpoint/2010/main" val="998847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TW" sz="1200" kern="1200" dirty="0" smtClean="0">
                <a:solidFill>
                  <a:schemeClr val="tx1"/>
                </a:solidFill>
                <a:effectLst/>
                <a:latin typeface="+mn-lt"/>
                <a:ea typeface="+mn-ea"/>
                <a:cs typeface="+mn-cs"/>
              </a:rPr>
              <a:t> music instrument like a lyre</a:t>
            </a:r>
            <a:endParaRPr lang="zh-TW" altLang="zh-TW" sz="1200" kern="1200" dirty="0" smtClean="0">
              <a:solidFill>
                <a:schemeClr val="tx1"/>
              </a:solidFill>
              <a:effectLst/>
              <a:latin typeface="+mn-lt"/>
              <a:ea typeface="+mn-ea"/>
              <a:cs typeface="+mn-cs"/>
            </a:endParaRPr>
          </a:p>
          <a:p>
            <a:endParaRPr kumimoji="1" lang="zh-TW" altLang="en-US" dirty="0"/>
          </a:p>
        </p:txBody>
      </p:sp>
      <p:sp>
        <p:nvSpPr>
          <p:cNvPr id="4" name="投影片編號版面配置區 3"/>
          <p:cNvSpPr>
            <a:spLocks noGrp="1"/>
          </p:cNvSpPr>
          <p:nvPr>
            <p:ph type="sldNum" sz="quarter" idx="10"/>
          </p:nvPr>
        </p:nvSpPr>
        <p:spPr/>
        <p:txBody>
          <a:bodyPr/>
          <a:lstStyle/>
          <a:p>
            <a:fld id="{D2AFA3D3-32D3-5C40-98ED-287C8E4A2D50}" type="slidenum">
              <a:rPr kumimoji="1" lang="zh-TW" altLang="en-US" smtClean="0"/>
              <a:t>9</a:t>
            </a:fld>
            <a:endParaRPr kumimoji="1" lang="zh-TW" altLang="en-US"/>
          </a:p>
        </p:txBody>
      </p:sp>
    </p:spTree>
    <p:extLst>
      <p:ext uri="{BB962C8B-B14F-4D97-AF65-F5344CB8AC3E}">
        <p14:creationId xmlns:p14="http://schemas.microsoft.com/office/powerpoint/2010/main" val="2344762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kumimoji="1" lang="zh-TW" altLang="en-US" smtClean="0"/>
              <a:t>按一下以編輯母片標題樣式</a:t>
            </a:r>
            <a:endParaRPr kumimoji="1" lang="zh-TW" altLang="en-US"/>
          </a:p>
        </p:txBody>
      </p:sp>
      <p:sp>
        <p:nvSpPr>
          <p:cNvPr id="3" name="子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zh-TW" smtClean="0"/>
              <a:t> </a:t>
            </a:r>
            <a:r>
              <a:rPr kumimoji="1" lang="zh-TW" altLang="en-US" smtClean="0"/>
              <a:t>按一下以編輯母片子標題樣式</a:t>
            </a:r>
            <a:endParaRPr kumimoji="1" lang="zh-TW" altLang="en-US"/>
          </a:p>
        </p:txBody>
      </p:sp>
      <p:sp>
        <p:nvSpPr>
          <p:cNvPr id="4" name="日期版面配置區 3"/>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11"/>
          </p:nvPr>
        </p:nvSpPr>
        <p:spPr/>
        <p:txBody>
          <a:bodyPr/>
          <a:lstStyle/>
          <a:p>
            <a:endParaRPr kumimoji="1" lang="zh-TW" altLang="en-US"/>
          </a:p>
        </p:txBody>
      </p:sp>
      <p:sp>
        <p:nvSpPr>
          <p:cNvPr id="6" name="投影片編號版面配置區 5"/>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1520612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直排文字版面配置區 2"/>
          <p:cNvSpPr>
            <a:spLocks noGrp="1"/>
          </p:cNvSpPr>
          <p:nvPr>
            <p:ph type="body" orient="vert" idx="1"/>
          </p:nvPr>
        </p:nvSpPr>
        <p:spPr/>
        <p:txBody>
          <a:bodyPr vert="eaVert"/>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11"/>
          </p:nvPr>
        </p:nvSpPr>
        <p:spPr/>
        <p:txBody>
          <a:bodyPr/>
          <a:lstStyle/>
          <a:p>
            <a:endParaRPr kumimoji="1" lang="zh-TW" altLang="en-US"/>
          </a:p>
        </p:txBody>
      </p:sp>
      <p:sp>
        <p:nvSpPr>
          <p:cNvPr id="6" name="投影片編號版面配置區 5"/>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1152253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kumimoji="1" lang="zh-TW" altLang="en-US" smtClean="0"/>
              <a:t>按一下以編輯母片標題樣式</a:t>
            </a:r>
            <a:endParaRPr kumimoji="1"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11"/>
          </p:nvPr>
        </p:nvSpPr>
        <p:spPr/>
        <p:txBody>
          <a:bodyPr/>
          <a:lstStyle/>
          <a:p>
            <a:endParaRPr kumimoji="1" lang="zh-TW" altLang="en-US"/>
          </a:p>
        </p:txBody>
      </p:sp>
      <p:sp>
        <p:nvSpPr>
          <p:cNvPr id="6" name="投影片編號版面配置區 5"/>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1975136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內容版面配置區 2"/>
          <p:cNvSpPr>
            <a:spLocks noGrp="1"/>
          </p:cNvSpPr>
          <p:nvPr>
            <p:ph idx="1"/>
          </p:nvPr>
        </p:nvSpPr>
        <p:spPr/>
        <p:txBody>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11"/>
          </p:nvPr>
        </p:nvSpPr>
        <p:spPr/>
        <p:txBody>
          <a:bodyPr/>
          <a:lstStyle/>
          <a:p>
            <a:endParaRPr kumimoji="1" lang="zh-TW" altLang="en-US"/>
          </a:p>
        </p:txBody>
      </p:sp>
      <p:sp>
        <p:nvSpPr>
          <p:cNvPr id="6" name="投影片編號版面配置區 5"/>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2767427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頭">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zh-TW" altLang="en-US" smtClean="0"/>
              <a:t>按一下以編輯母片文字樣式</a:t>
            </a:r>
          </a:p>
        </p:txBody>
      </p:sp>
      <p:sp>
        <p:nvSpPr>
          <p:cNvPr id="4" name="日期版面配置區 3"/>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11"/>
          </p:nvPr>
        </p:nvSpPr>
        <p:spPr/>
        <p:txBody>
          <a:bodyPr/>
          <a:lstStyle/>
          <a:p>
            <a:endParaRPr kumimoji="1" lang="zh-TW" altLang="en-US"/>
          </a:p>
        </p:txBody>
      </p:sp>
      <p:sp>
        <p:nvSpPr>
          <p:cNvPr id="6" name="投影片編號版面配置區 5"/>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3029723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5" name="日期版面配置區 4"/>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6" name="頁尾版面配置區 5"/>
          <p:cNvSpPr>
            <a:spLocks noGrp="1"/>
          </p:cNvSpPr>
          <p:nvPr>
            <p:ph type="ftr" sz="quarter" idx="11"/>
          </p:nvPr>
        </p:nvSpPr>
        <p:spPr/>
        <p:txBody>
          <a:bodyPr/>
          <a:lstStyle/>
          <a:p>
            <a:endParaRPr kumimoji="1" lang="zh-TW" altLang="en-US"/>
          </a:p>
        </p:txBody>
      </p:sp>
      <p:sp>
        <p:nvSpPr>
          <p:cNvPr id="7" name="投影片編號版面配置區 6"/>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587250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7" name="日期版面配置區 6"/>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8" name="頁尾版面配置區 7"/>
          <p:cNvSpPr>
            <a:spLocks noGrp="1"/>
          </p:cNvSpPr>
          <p:nvPr>
            <p:ph type="ftr" sz="quarter" idx="11"/>
          </p:nvPr>
        </p:nvSpPr>
        <p:spPr/>
        <p:txBody>
          <a:bodyPr/>
          <a:lstStyle/>
          <a:p>
            <a:endParaRPr kumimoji="1" lang="zh-TW" altLang="en-US"/>
          </a:p>
        </p:txBody>
      </p:sp>
      <p:sp>
        <p:nvSpPr>
          <p:cNvPr id="9" name="投影片編號版面配置區 8"/>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90566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zh-TW" altLang="en-US" smtClean="0"/>
              <a:t>按一下以編輯母片標題樣式</a:t>
            </a:r>
            <a:endParaRPr kumimoji="1" lang="zh-TW" altLang="en-US"/>
          </a:p>
        </p:txBody>
      </p:sp>
      <p:sp>
        <p:nvSpPr>
          <p:cNvPr id="3" name="日期版面配置區 2"/>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4" name="頁尾版面配置區 3"/>
          <p:cNvSpPr>
            <a:spLocks noGrp="1"/>
          </p:cNvSpPr>
          <p:nvPr>
            <p:ph type="ftr" sz="quarter" idx="11"/>
          </p:nvPr>
        </p:nvSpPr>
        <p:spPr/>
        <p:txBody>
          <a:bodyPr/>
          <a:lstStyle/>
          <a:p>
            <a:endParaRPr kumimoji="1" lang="zh-TW" altLang="en-US"/>
          </a:p>
        </p:txBody>
      </p:sp>
      <p:sp>
        <p:nvSpPr>
          <p:cNvPr id="5" name="投影片編號版面配置區 4"/>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283462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3" name="頁尾版面配置區 2"/>
          <p:cNvSpPr>
            <a:spLocks noGrp="1"/>
          </p:cNvSpPr>
          <p:nvPr>
            <p:ph type="ftr" sz="quarter" idx="11"/>
          </p:nvPr>
        </p:nvSpPr>
        <p:spPr/>
        <p:txBody>
          <a:bodyPr/>
          <a:lstStyle/>
          <a:p>
            <a:endParaRPr kumimoji="1" lang="zh-TW" altLang="en-US"/>
          </a:p>
        </p:txBody>
      </p:sp>
      <p:sp>
        <p:nvSpPr>
          <p:cNvPr id="4" name="投影片編號版面配置區 3"/>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3679980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kumimoji="1" lang="zh-TW" altLang="en-US" smtClean="0"/>
              <a:t>按一下以編輯母片標題樣式</a:t>
            </a:r>
            <a:endParaRPr kumimoji="1"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TW" altLang="en-US" smtClean="0"/>
              <a:t>按一下以編輯母片文字樣式</a:t>
            </a:r>
          </a:p>
        </p:txBody>
      </p:sp>
      <p:sp>
        <p:nvSpPr>
          <p:cNvPr id="5" name="日期版面配置區 4"/>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6" name="頁尾版面配置區 5"/>
          <p:cNvSpPr>
            <a:spLocks noGrp="1"/>
          </p:cNvSpPr>
          <p:nvPr>
            <p:ph type="ftr" sz="quarter" idx="11"/>
          </p:nvPr>
        </p:nvSpPr>
        <p:spPr/>
        <p:txBody>
          <a:bodyPr/>
          <a:lstStyle/>
          <a:p>
            <a:endParaRPr kumimoji="1" lang="zh-TW" altLang="en-US"/>
          </a:p>
        </p:txBody>
      </p:sp>
      <p:sp>
        <p:nvSpPr>
          <p:cNvPr id="7" name="投影片編號版面配置區 6"/>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3268902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kumimoji="1" lang="zh-TW" altLang="en-US" smtClean="0"/>
              <a:t>按一下以編輯母片標題樣式</a:t>
            </a:r>
            <a:endParaRPr kumimoji="1"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zh-TW" altLang="en-US" smtClean="0"/>
              <a:t>按一下以編輯母片文字樣式</a:t>
            </a:r>
          </a:p>
        </p:txBody>
      </p:sp>
      <p:sp>
        <p:nvSpPr>
          <p:cNvPr id="5" name="日期版面配置區 4"/>
          <p:cNvSpPr>
            <a:spLocks noGrp="1"/>
          </p:cNvSpPr>
          <p:nvPr>
            <p:ph type="dt" sz="half" idx="10"/>
          </p:nvPr>
        </p:nvSpPr>
        <p:spPr/>
        <p:txBody>
          <a:bodyPr/>
          <a:lstStyle/>
          <a:p>
            <a:fld id="{62EF271A-A90D-2A43-B0CB-5E7D57878520}" type="datetimeFigureOut">
              <a:rPr kumimoji="1" lang="zh-TW" altLang="en-US" smtClean="0"/>
              <a:t>15/6/11</a:t>
            </a:fld>
            <a:endParaRPr kumimoji="1" lang="zh-TW" altLang="en-US"/>
          </a:p>
        </p:txBody>
      </p:sp>
      <p:sp>
        <p:nvSpPr>
          <p:cNvPr id="6" name="頁尾版面配置區 5"/>
          <p:cNvSpPr>
            <a:spLocks noGrp="1"/>
          </p:cNvSpPr>
          <p:nvPr>
            <p:ph type="ftr" sz="quarter" idx="11"/>
          </p:nvPr>
        </p:nvSpPr>
        <p:spPr/>
        <p:txBody>
          <a:bodyPr/>
          <a:lstStyle/>
          <a:p>
            <a:endParaRPr kumimoji="1" lang="zh-TW" altLang="en-US"/>
          </a:p>
        </p:txBody>
      </p:sp>
      <p:sp>
        <p:nvSpPr>
          <p:cNvPr id="7" name="投影片編號版面配置區 6"/>
          <p:cNvSpPr>
            <a:spLocks noGrp="1"/>
          </p:cNvSpPr>
          <p:nvPr>
            <p:ph type="sldNum" sz="quarter" idx="12"/>
          </p:nvPr>
        </p:nvSpPr>
        <p:spPr/>
        <p:txBody>
          <a:body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15168730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zh-TW" altLang="en-US" smtClean="0"/>
              <a:t>按一下以編輯母片標題樣式</a:t>
            </a:r>
            <a:endParaRPr kumimoji="1"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F271A-A90D-2A43-B0CB-5E7D57878520}" type="datetimeFigureOut">
              <a:rPr kumimoji="1" lang="zh-TW" altLang="en-US" smtClean="0"/>
              <a:t>15/6/11</a:t>
            </a:fld>
            <a:endParaRPr kumimoji="1"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2A8668-03F2-5C46-8081-6C2884E90F8A}" type="slidenum">
              <a:rPr kumimoji="1" lang="zh-TW" altLang="en-US" smtClean="0"/>
              <a:t>‹#›</a:t>
            </a:fld>
            <a:endParaRPr kumimoji="1" lang="zh-TW" altLang="en-US"/>
          </a:p>
        </p:txBody>
      </p:sp>
    </p:spTree>
    <p:extLst>
      <p:ext uri="{BB962C8B-B14F-4D97-AF65-F5344CB8AC3E}">
        <p14:creationId xmlns:p14="http://schemas.microsoft.com/office/powerpoint/2010/main" val="2096832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TW"/>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Pa0lMzaljTk"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descr="螢幕快照 2015-06-04 下午10.51.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700" y="1104900"/>
            <a:ext cx="6578600" cy="4635500"/>
          </a:xfrm>
          <a:prstGeom prst="rect">
            <a:avLst/>
          </a:prstGeom>
        </p:spPr>
      </p:pic>
    </p:spTree>
    <p:extLst>
      <p:ext uri="{BB962C8B-B14F-4D97-AF65-F5344CB8AC3E}">
        <p14:creationId xmlns:p14="http://schemas.microsoft.com/office/powerpoint/2010/main" val="384755852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8.4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0" y="1803400"/>
            <a:ext cx="3543300" cy="3238500"/>
          </a:xfrm>
          <a:prstGeom prst="rect">
            <a:avLst/>
          </a:prstGeom>
        </p:spPr>
      </p:pic>
      <p:sp>
        <p:nvSpPr>
          <p:cNvPr id="3" name="矩形 2"/>
          <p:cNvSpPr/>
          <p:nvPr/>
        </p:nvSpPr>
        <p:spPr>
          <a:xfrm>
            <a:off x="2311679" y="977758"/>
            <a:ext cx="4737194" cy="523220"/>
          </a:xfrm>
          <a:prstGeom prst="rect">
            <a:avLst/>
          </a:prstGeom>
        </p:spPr>
        <p:txBody>
          <a:bodyPr wrap="none">
            <a:spAutoFit/>
          </a:bodyPr>
          <a:lstStyle/>
          <a:p>
            <a:r>
              <a:rPr lang="en-US" altLang="zh-TW" sz="2800" dirty="0" err="1" smtClean="0"/>
              <a:t>Urania</a:t>
            </a:r>
            <a:r>
              <a:rPr lang="en-US" altLang="zh-TW" sz="2800" dirty="0" smtClean="0"/>
              <a:t>: the </a:t>
            </a:r>
            <a:r>
              <a:rPr lang="en-US" altLang="zh-TW" sz="2800" dirty="0"/>
              <a:t>muse of astronomy</a:t>
            </a:r>
            <a:r>
              <a:rPr lang="zh-TW" altLang="zh-TW" sz="2800" dirty="0" smtClean="0">
                <a:effectLst/>
              </a:rPr>
              <a:t> </a:t>
            </a:r>
            <a:endParaRPr lang="zh-TW" altLang="en-US" sz="2800" dirty="0"/>
          </a:p>
        </p:txBody>
      </p:sp>
    </p:spTree>
    <p:extLst>
      <p:ext uri="{BB962C8B-B14F-4D97-AF65-F5344CB8AC3E}">
        <p14:creationId xmlns:p14="http://schemas.microsoft.com/office/powerpoint/2010/main" val="10656504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8.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300" y="1803400"/>
            <a:ext cx="3568700" cy="3251200"/>
          </a:xfrm>
          <a:prstGeom prst="rect">
            <a:avLst/>
          </a:prstGeom>
        </p:spPr>
      </p:pic>
      <p:sp>
        <p:nvSpPr>
          <p:cNvPr id="3" name="矩形 2"/>
          <p:cNvSpPr/>
          <p:nvPr/>
        </p:nvSpPr>
        <p:spPr>
          <a:xfrm>
            <a:off x="2443675" y="736633"/>
            <a:ext cx="4224233" cy="523220"/>
          </a:xfrm>
          <a:prstGeom prst="rect">
            <a:avLst/>
          </a:prstGeom>
        </p:spPr>
        <p:txBody>
          <a:bodyPr wrap="none">
            <a:spAutoFit/>
          </a:bodyPr>
          <a:lstStyle/>
          <a:p>
            <a:r>
              <a:rPr lang="en-US" altLang="zh-TW" sz="2800" dirty="0" err="1" smtClean="0"/>
              <a:t>Thalia</a:t>
            </a:r>
            <a:r>
              <a:rPr lang="en-US" altLang="zh-TW" sz="2800" dirty="0" smtClean="0"/>
              <a:t>: the </a:t>
            </a:r>
            <a:r>
              <a:rPr lang="en-US" altLang="zh-TW" sz="2800" dirty="0"/>
              <a:t>muse of comedy</a:t>
            </a:r>
            <a:r>
              <a:rPr lang="zh-TW" altLang="zh-TW" sz="2800" dirty="0" smtClean="0">
                <a:effectLst/>
              </a:rPr>
              <a:t> </a:t>
            </a:r>
            <a:endParaRPr lang="zh-TW" altLang="en-US" sz="2800" dirty="0"/>
          </a:p>
        </p:txBody>
      </p:sp>
    </p:spTree>
    <p:extLst>
      <p:ext uri="{BB962C8B-B14F-4D97-AF65-F5344CB8AC3E}">
        <p14:creationId xmlns:p14="http://schemas.microsoft.com/office/powerpoint/2010/main" val="20069899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9.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879600"/>
            <a:ext cx="3492500" cy="3086100"/>
          </a:xfrm>
          <a:prstGeom prst="rect">
            <a:avLst/>
          </a:prstGeom>
        </p:spPr>
      </p:pic>
      <p:sp>
        <p:nvSpPr>
          <p:cNvPr id="3" name="矩形 2"/>
          <p:cNvSpPr/>
          <p:nvPr/>
        </p:nvSpPr>
        <p:spPr>
          <a:xfrm>
            <a:off x="2137193" y="961682"/>
            <a:ext cx="5891356" cy="523220"/>
          </a:xfrm>
          <a:prstGeom prst="rect">
            <a:avLst/>
          </a:prstGeom>
        </p:spPr>
        <p:txBody>
          <a:bodyPr wrap="none">
            <a:spAutoFit/>
          </a:bodyPr>
          <a:lstStyle/>
          <a:p>
            <a:r>
              <a:rPr lang="en-US" altLang="zh-TW" sz="2800" dirty="0" err="1" smtClean="0"/>
              <a:t>Polyhymnia</a:t>
            </a:r>
            <a:r>
              <a:rPr lang="en-US" altLang="zh-TW" sz="2800" dirty="0" smtClean="0"/>
              <a:t>: the </a:t>
            </a:r>
            <a:r>
              <a:rPr lang="en-US" altLang="zh-TW" sz="2800" dirty="0"/>
              <a:t>muse of sacred poetry</a:t>
            </a:r>
            <a:r>
              <a:rPr lang="zh-TW" altLang="zh-TW" sz="2800" dirty="0" smtClean="0">
                <a:effectLst/>
              </a:rPr>
              <a:t> </a:t>
            </a:r>
            <a:endParaRPr lang="zh-TW" altLang="en-US" sz="2800" dirty="0"/>
          </a:p>
        </p:txBody>
      </p:sp>
    </p:spTree>
    <p:extLst>
      <p:ext uri="{BB962C8B-B14F-4D97-AF65-F5344CB8AC3E}">
        <p14:creationId xmlns:p14="http://schemas.microsoft.com/office/powerpoint/2010/main" val="24063040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kumimoji="1" lang="zh-TW" altLang="en-US" dirty="0"/>
          </a:p>
        </p:txBody>
      </p:sp>
      <p:sp>
        <p:nvSpPr>
          <p:cNvPr id="3" name="內容版面配置區 2"/>
          <p:cNvSpPr>
            <a:spLocks noGrp="1"/>
          </p:cNvSpPr>
          <p:nvPr>
            <p:ph idx="1"/>
          </p:nvPr>
        </p:nvSpPr>
        <p:spPr/>
        <p:txBody>
          <a:bodyPr/>
          <a:lstStyle/>
          <a:p>
            <a:r>
              <a:rPr kumimoji="1" lang="en-US" altLang="zh-TW" dirty="0" smtClean="0"/>
              <a:t>Mind, mental: </a:t>
            </a:r>
          </a:p>
          <a:p>
            <a:pPr marL="0" indent="0">
              <a:buNone/>
            </a:pPr>
            <a:r>
              <a:rPr lang="en-US" altLang="zh-TW" dirty="0" smtClean="0"/>
              <a:t>PIE root:  </a:t>
            </a:r>
            <a:r>
              <a:rPr lang="en-US" altLang="zh-TW" dirty="0"/>
              <a:t>*men- </a:t>
            </a:r>
            <a:endParaRPr lang="en-US" altLang="zh-TW" dirty="0" smtClean="0"/>
          </a:p>
          <a:p>
            <a:pPr marL="0" indent="0">
              <a:buNone/>
            </a:pPr>
            <a:r>
              <a:rPr lang="en-US" altLang="zh-TW" dirty="0" smtClean="0"/>
              <a:t>"</a:t>
            </a:r>
            <a:r>
              <a:rPr lang="en-US" altLang="zh-TW" dirty="0"/>
              <a:t>think, remember, have one's mind </a:t>
            </a:r>
            <a:r>
              <a:rPr lang="en-US" altLang="zh-TW" dirty="0" smtClean="0"/>
              <a:t>aroused"</a:t>
            </a:r>
            <a:r>
              <a:rPr lang="zh-TW" altLang="zh-TW" dirty="0" smtClean="0">
                <a:effectLst/>
              </a:rPr>
              <a:t> </a:t>
            </a:r>
            <a:endParaRPr lang="en-US" altLang="zh-TW" dirty="0" smtClean="0">
              <a:effectLst/>
            </a:endParaRPr>
          </a:p>
          <a:p>
            <a:pPr marL="0" indent="0">
              <a:buNone/>
            </a:pPr>
            <a:endParaRPr kumimoji="1" lang="en-US" altLang="zh-TW" dirty="0" smtClean="0"/>
          </a:p>
          <a:p>
            <a:r>
              <a:rPr kumimoji="1" lang="en-US" altLang="zh-TW" dirty="0" smtClean="0"/>
              <a:t>Memory:</a:t>
            </a:r>
          </a:p>
          <a:p>
            <a:pPr marL="0" indent="0">
              <a:buNone/>
            </a:pPr>
            <a:r>
              <a:rPr lang="en-US" altLang="zh-TW" dirty="0"/>
              <a:t>PIE </a:t>
            </a:r>
            <a:r>
              <a:rPr lang="en-US" altLang="zh-TW" dirty="0" smtClean="0"/>
              <a:t>root: *</a:t>
            </a:r>
            <a:r>
              <a:rPr lang="en-US" altLang="zh-TW" dirty="0"/>
              <a:t>(s)</a:t>
            </a:r>
            <a:r>
              <a:rPr lang="en-US" altLang="zh-TW" dirty="0" err="1"/>
              <a:t>mer</a:t>
            </a:r>
            <a:r>
              <a:rPr lang="en-US" altLang="zh-TW" dirty="0" smtClean="0"/>
              <a:t>-</a:t>
            </a:r>
          </a:p>
          <a:p>
            <a:pPr marL="0" indent="0">
              <a:buNone/>
            </a:pPr>
            <a:r>
              <a:rPr lang="en-US" altLang="zh-TW" dirty="0" smtClean="0"/>
              <a:t> </a:t>
            </a:r>
            <a:r>
              <a:rPr lang="en-US" altLang="zh-TW" dirty="0"/>
              <a:t>"to remember"</a:t>
            </a:r>
            <a:r>
              <a:rPr lang="zh-TW" altLang="zh-TW" dirty="0" smtClean="0">
                <a:effectLst/>
              </a:rPr>
              <a:t> </a:t>
            </a:r>
            <a:endParaRPr kumimoji="1" lang="zh-TW" altLang="en-US" dirty="0"/>
          </a:p>
        </p:txBody>
      </p:sp>
    </p:spTree>
    <p:extLst>
      <p:ext uri="{BB962C8B-B14F-4D97-AF65-F5344CB8AC3E}">
        <p14:creationId xmlns:p14="http://schemas.microsoft.com/office/powerpoint/2010/main" val="9633982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kumimoji="1" lang="zh-TW" altLang="en-US"/>
          </a:p>
        </p:txBody>
      </p:sp>
      <p:sp>
        <p:nvSpPr>
          <p:cNvPr id="3" name="內容版面配置區 2"/>
          <p:cNvSpPr>
            <a:spLocks noGrp="1"/>
          </p:cNvSpPr>
          <p:nvPr>
            <p:ph idx="1"/>
          </p:nvPr>
        </p:nvSpPr>
        <p:spPr/>
        <p:txBody>
          <a:bodyPr/>
          <a:lstStyle/>
          <a:p>
            <a:r>
              <a:rPr kumimoji="1" lang="en-US" altLang="zh-TW" dirty="0" smtClean="0"/>
              <a:t>Museum:</a:t>
            </a:r>
          </a:p>
          <a:p>
            <a:pPr marL="0" indent="0">
              <a:buNone/>
            </a:pPr>
            <a:r>
              <a:rPr kumimoji="1" lang="en-US" altLang="zh-TW" dirty="0" smtClean="0"/>
              <a:t> </a:t>
            </a:r>
            <a:r>
              <a:rPr lang="en-US" altLang="zh-TW" dirty="0"/>
              <a:t>originally </a:t>
            </a:r>
            <a:r>
              <a:rPr lang="en-US" altLang="zh-TW" dirty="0" smtClean="0"/>
              <a:t>“a </a:t>
            </a:r>
            <a:r>
              <a:rPr lang="en-US" altLang="zh-TW" dirty="0"/>
              <a:t>seat or shrine of the </a:t>
            </a:r>
            <a:r>
              <a:rPr lang="en-US" altLang="zh-TW" dirty="0" smtClean="0"/>
              <a:t>Muses”</a:t>
            </a:r>
          </a:p>
          <a:p>
            <a:r>
              <a:rPr lang="en-US" altLang="zh-TW" dirty="0" smtClean="0"/>
              <a:t>Music:</a:t>
            </a:r>
          </a:p>
          <a:p>
            <a:pPr marL="0" indent="0">
              <a:buNone/>
            </a:pPr>
            <a:r>
              <a:rPr lang="en-US" altLang="zh-TW" dirty="0" smtClean="0"/>
              <a:t>One of arts of muses</a:t>
            </a:r>
            <a:endParaRPr lang="zh-TW" altLang="zh-TW" dirty="0"/>
          </a:p>
          <a:p>
            <a:endParaRPr lang="en-US" altLang="zh-TW" dirty="0" smtClean="0"/>
          </a:p>
          <a:p>
            <a:pPr marL="0" indent="0">
              <a:buNone/>
            </a:pPr>
            <a:endParaRPr kumimoji="1" lang="en-US" altLang="zh-TW" dirty="0" smtClean="0"/>
          </a:p>
          <a:p>
            <a:endParaRPr kumimoji="1" lang="zh-TW" altLang="en-US" dirty="0"/>
          </a:p>
        </p:txBody>
      </p:sp>
    </p:spTree>
    <p:extLst>
      <p:ext uri="{BB962C8B-B14F-4D97-AF65-F5344CB8AC3E}">
        <p14:creationId xmlns:p14="http://schemas.microsoft.com/office/powerpoint/2010/main" val="130230230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kumimoji="1" lang="en-US" altLang="zh-TW" dirty="0" smtClean="0"/>
              <a:t>Roles?</a:t>
            </a:r>
            <a:endParaRPr kumimoji="1" lang="zh-TW" altLang="en-US" dirty="0"/>
          </a:p>
        </p:txBody>
      </p:sp>
      <p:sp>
        <p:nvSpPr>
          <p:cNvPr id="4" name="內容版面配置區 3"/>
          <p:cNvSpPr>
            <a:spLocks noGrp="1"/>
          </p:cNvSpPr>
          <p:nvPr>
            <p:ph idx="1"/>
          </p:nvPr>
        </p:nvSpPr>
        <p:spPr/>
        <p:txBody>
          <a:bodyPr/>
          <a:lstStyle/>
          <a:p>
            <a:pPr marL="0" indent="0">
              <a:buNone/>
            </a:pPr>
            <a:r>
              <a:rPr lang="en-US" altLang="zh-TW" u="sng" dirty="0">
                <a:hlinkClick r:id="rId2"/>
              </a:rPr>
              <a:t>https://www.youtube.com/watch?v=Pa0lMzaljTk</a:t>
            </a:r>
            <a:r>
              <a:rPr lang="en-US" altLang="zh-TW" dirty="0"/>
              <a:t> </a:t>
            </a:r>
            <a:endParaRPr lang="zh-TW" altLang="zh-TW" dirty="0"/>
          </a:p>
        </p:txBody>
      </p:sp>
    </p:spTree>
    <p:extLst>
      <p:ext uri="{BB962C8B-B14F-4D97-AF65-F5344CB8AC3E}">
        <p14:creationId xmlns:p14="http://schemas.microsoft.com/office/powerpoint/2010/main" val="352561432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27.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6467" y="1878349"/>
            <a:ext cx="2968199" cy="2908835"/>
          </a:xfrm>
          <a:prstGeom prst="rect">
            <a:avLst/>
          </a:prstGeom>
        </p:spPr>
      </p:pic>
    </p:spTree>
    <p:extLst>
      <p:ext uri="{BB962C8B-B14F-4D97-AF65-F5344CB8AC3E}">
        <p14:creationId xmlns:p14="http://schemas.microsoft.com/office/powerpoint/2010/main" val="217572154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Cyclopes </a:t>
            </a:r>
            <a:r>
              <a:rPr lang="zh-TW" altLang="zh-TW" dirty="0"/>
              <a:t/>
            </a:r>
            <a:br>
              <a:rPr lang="zh-TW" altLang="zh-TW" dirty="0"/>
            </a:br>
            <a:endParaRPr kumimoji="1" lang="zh-TW" altLang="en-US" dirty="0"/>
          </a:p>
        </p:txBody>
      </p:sp>
      <p:sp>
        <p:nvSpPr>
          <p:cNvPr id="3" name="內容版面配置區 2"/>
          <p:cNvSpPr>
            <a:spLocks noGrp="1"/>
          </p:cNvSpPr>
          <p:nvPr>
            <p:ph idx="1"/>
          </p:nvPr>
        </p:nvSpPr>
        <p:spPr/>
        <p:txBody>
          <a:bodyPr/>
          <a:lstStyle/>
          <a:p>
            <a:r>
              <a:rPr lang="en-US" altLang="zh-TW" dirty="0"/>
              <a:t>The Cyclopes (singular: Cyclops) were gigantic, one-eyed monsters.</a:t>
            </a:r>
            <a:r>
              <a:rPr lang="zh-TW" altLang="zh-TW" dirty="0" smtClean="0">
                <a:effectLst/>
              </a:rPr>
              <a:t> </a:t>
            </a:r>
            <a:r>
              <a:rPr lang="en-US" altLang="zh-TW" dirty="0" smtClean="0">
                <a:effectLst/>
              </a:rPr>
              <a:t> </a:t>
            </a:r>
          </a:p>
          <a:p>
            <a:r>
              <a:rPr lang="en-US" altLang="zh-TW" dirty="0" err="1"/>
              <a:t>Polyphemus</a:t>
            </a:r>
            <a:r>
              <a:rPr lang="en-US" altLang="zh-TW" dirty="0"/>
              <a:t>, the Cyclops that was blinded by Odysseus. </a:t>
            </a:r>
            <a:endParaRPr lang="en-US" altLang="zh-TW" dirty="0" smtClean="0"/>
          </a:p>
          <a:p>
            <a:endParaRPr kumimoji="1" lang="zh-TW" altLang="en-US" dirty="0"/>
          </a:p>
        </p:txBody>
      </p:sp>
    </p:spTree>
    <p:extLst>
      <p:ext uri="{BB962C8B-B14F-4D97-AF65-F5344CB8AC3E}">
        <p14:creationId xmlns:p14="http://schemas.microsoft.com/office/powerpoint/2010/main" val="272767013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9.37.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9900" y="965200"/>
            <a:ext cx="3124200" cy="4927600"/>
          </a:xfrm>
          <a:prstGeom prst="rect">
            <a:avLst/>
          </a:prstGeom>
        </p:spPr>
      </p:pic>
    </p:spTree>
    <p:extLst>
      <p:ext uri="{BB962C8B-B14F-4D97-AF65-F5344CB8AC3E}">
        <p14:creationId xmlns:p14="http://schemas.microsoft.com/office/powerpoint/2010/main" val="14735249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kumimoji="1"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smtClean="0"/>
              <a:t>PIE root: </a:t>
            </a:r>
            <a:r>
              <a:rPr lang="en-US" altLang="zh-TW" dirty="0"/>
              <a:t>*</a:t>
            </a:r>
            <a:r>
              <a:rPr lang="en-US" altLang="zh-TW" dirty="0" err="1"/>
              <a:t>kwel</a:t>
            </a:r>
            <a:r>
              <a:rPr lang="en-US" altLang="zh-TW" dirty="0"/>
              <a:t>- </a:t>
            </a:r>
            <a:endParaRPr lang="en-US" altLang="zh-TW" dirty="0" smtClean="0"/>
          </a:p>
          <a:p>
            <a:pPr marL="0" indent="0">
              <a:buNone/>
            </a:pPr>
            <a:r>
              <a:rPr lang="en-US" altLang="zh-TW" dirty="0" smtClean="0"/>
              <a:t>"</a:t>
            </a:r>
            <a:r>
              <a:rPr lang="en-US" altLang="zh-TW" dirty="0"/>
              <a:t>to roll, to move around, </a:t>
            </a:r>
            <a:r>
              <a:rPr lang="en-US" altLang="zh-TW" dirty="0" smtClean="0"/>
              <a:t>wheel”</a:t>
            </a:r>
          </a:p>
          <a:p>
            <a:r>
              <a:rPr lang="en-US" altLang="zh-TW" dirty="0" smtClean="0"/>
              <a:t>Greek: </a:t>
            </a:r>
            <a:r>
              <a:rPr lang="en-US" altLang="zh-TW" dirty="0"/>
              <a:t> </a:t>
            </a:r>
            <a:r>
              <a:rPr lang="en-US" altLang="zh-TW" dirty="0" err="1"/>
              <a:t>kyklos</a:t>
            </a:r>
            <a:r>
              <a:rPr lang="en-US" altLang="zh-TW" dirty="0"/>
              <a:t> </a:t>
            </a:r>
            <a:endParaRPr lang="en-US" altLang="zh-TW" dirty="0" smtClean="0"/>
          </a:p>
          <a:p>
            <a:pPr marL="0" indent="0">
              <a:buNone/>
            </a:pPr>
            <a:r>
              <a:rPr lang="en-US" altLang="zh-TW" dirty="0"/>
              <a:t>"circle, wheel, any circular body, circular motion, cycle of </a:t>
            </a:r>
            <a:r>
              <a:rPr lang="en-US" altLang="zh-TW" dirty="0" smtClean="0"/>
              <a:t>events”</a:t>
            </a:r>
          </a:p>
          <a:p>
            <a:pPr marL="0" indent="0">
              <a:buNone/>
            </a:pPr>
            <a:endParaRPr lang="en-US" altLang="zh-TW" dirty="0" smtClean="0"/>
          </a:p>
          <a:p>
            <a:pPr marL="0" indent="0">
              <a:buNone/>
            </a:pPr>
            <a:r>
              <a:rPr lang="en-US" altLang="zh-TW" dirty="0"/>
              <a:t>Cyclone, bicycle, tricycle, recycle, cyclic</a:t>
            </a:r>
            <a:endParaRPr lang="zh-TW" altLang="zh-TW" dirty="0"/>
          </a:p>
          <a:p>
            <a:pPr marL="0" indent="0">
              <a:buNone/>
            </a:pPr>
            <a:endParaRPr lang="en-US" altLang="zh-TW" dirty="0" smtClean="0"/>
          </a:p>
          <a:p>
            <a:pPr marL="0" indent="0">
              <a:buNone/>
            </a:pPr>
            <a:r>
              <a:rPr lang="zh-TW" altLang="zh-TW" dirty="0" smtClean="0">
                <a:effectLst/>
              </a:rPr>
              <a:t> </a:t>
            </a:r>
            <a:endParaRPr lang="zh-TW" altLang="zh-TW" dirty="0"/>
          </a:p>
          <a:p>
            <a:endParaRPr kumimoji="1" lang="zh-TW" altLang="en-US" dirty="0"/>
          </a:p>
        </p:txBody>
      </p:sp>
    </p:spTree>
    <p:extLst>
      <p:ext uri="{BB962C8B-B14F-4D97-AF65-F5344CB8AC3E}">
        <p14:creationId xmlns:p14="http://schemas.microsoft.com/office/powerpoint/2010/main" val="1217493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kumimoji="1" lang="en-US" altLang="zh-TW" dirty="0" smtClean="0"/>
              <a:t>Muses</a:t>
            </a:r>
            <a:endParaRPr kumimoji="1" lang="zh-TW" altLang="en-US" dirty="0"/>
          </a:p>
        </p:txBody>
      </p:sp>
      <p:sp>
        <p:nvSpPr>
          <p:cNvPr id="5" name="內容版面配置區 4"/>
          <p:cNvSpPr>
            <a:spLocks noGrp="1"/>
          </p:cNvSpPr>
          <p:nvPr>
            <p:ph idx="1"/>
          </p:nvPr>
        </p:nvSpPr>
        <p:spPr/>
        <p:txBody>
          <a:bodyPr/>
          <a:lstStyle/>
          <a:p>
            <a:r>
              <a:rPr lang="en-US" altLang="zh-TW" dirty="0"/>
              <a:t>T</a:t>
            </a:r>
            <a:r>
              <a:rPr lang="en-US" altLang="zh-TW" dirty="0" smtClean="0"/>
              <a:t>he </a:t>
            </a:r>
            <a:r>
              <a:rPr lang="en-US" altLang="zh-TW" dirty="0"/>
              <a:t>goddesses of the inspiration of literature, science, and the </a:t>
            </a:r>
            <a:r>
              <a:rPr lang="en-US" altLang="zh-TW" dirty="0" smtClean="0"/>
              <a:t>arts</a:t>
            </a:r>
            <a:endParaRPr lang="en-US" altLang="zh-TW" dirty="0"/>
          </a:p>
          <a:p>
            <a:r>
              <a:rPr lang="en-US" altLang="zh-TW" dirty="0"/>
              <a:t>Homer, in Book I of The Odyssey</a:t>
            </a:r>
            <a:endParaRPr lang="zh-TW" altLang="zh-TW" dirty="0"/>
          </a:p>
          <a:p>
            <a:pPr marL="0" indent="0">
              <a:buNone/>
            </a:pPr>
            <a:r>
              <a:rPr lang="en-US" altLang="zh-TW" dirty="0"/>
              <a:t>“Sing to me of the man, Muse, the man of twists and turns driven time and again off course, once he had plundered the hallowed heights of Troy.”</a:t>
            </a:r>
            <a:endParaRPr lang="zh-TW" altLang="zh-TW" dirty="0"/>
          </a:p>
          <a:p>
            <a:endParaRPr kumimoji="1" lang="zh-TW" altLang="en-US" dirty="0"/>
          </a:p>
        </p:txBody>
      </p:sp>
    </p:spTree>
    <p:extLst>
      <p:ext uri="{BB962C8B-B14F-4D97-AF65-F5344CB8AC3E}">
        <p14:creationId xmlns:p14="http://schemas.microsoft.com/office/powerpoint/2010/main" val="866970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9.34.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0100" y="952500"/>
            <a:ext cx="5003800" cy="4953000"/>
          </a:xfrm>
          <a:prstGeom prst="rect">
            <a:avLst/>
          </a:prstGeom>
        </p:spPr>
      </p:pic>
    </p:spTree>
    <p:extLst>
      <p:ext uri="{BB962C8B-B14F-4D97-AF65-F5344CB8AC3E}">
        <p14:creationId xmlns:p14="http://schemas.microsoft.com/office/powerpoint/2010/main" val="22600120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en-US" altLang="zh-TW" dirty="0" smtClean="0"/>
              <a:t>Pan</a:t>
            </a:r>
            <a:endParaRPr kumimoji="1" lang="zh-TW" altLang="en-US" dirty="0"/>
          </a:p>
        </p:txBody>
      </p:sp>
      <p:sp>
        <p:nvSpPr>
          <p:cNvPr id="3" name="內容版面配置區 2"/>
          <p:cNvSpPr>
            <a:spLocks noGrp="1"/>
          </p:cNvSpPr>
          <p:nvPr>
            <p:ph idx="1"/>
          </p:nvPr>
        </p:nvSpPr>
        <p:spPr/>
        <p:txBody>
          <a:bodyPr/>
          <a:lstStyle/>
          <a:p>
            <a:r>
              <a:rPr lang="en-US" altLang="zh-TW" dirty="0"/>
              <a:t>Pan was the Greek god of shepherding and living in the wild. Pan is perhaps the most well-known of the Satyrs - men with the legs and horns of goats. </a:t>
            </a:r>
            <a:endParaRPr kumimoji="1" lang="zh-TW" altLang="en-US" dirty="0"/>
          </a:p>
        </p:txBody>
      </p:sp>
    </p:spTree>
    <p:extLst>
      <p:ext uri="{BB962C8B-B14F-4D97-AF65-F5344CB8AC3E}">
        <p14:creationId xmlns:p14="http://schemas.microsoft.com/office/powerpoint/2010/main" val="133838719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螢幕快照 2015-06-11 下午9.31.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000" y="850900"/>
            <a:ext cx="3543300" cy="5143500"/>
          </a:xfrm>
          <a:prstGeom prst="rect">
            <a:avLst/>
          </a:prstGeom>
        </p:spPr>
      </p:pic>
    </p:spTree>
    <p:extLst>
      <p:ext uri="{BB962C8B-B14F-4D97-AF65-F5344CB8AC3E}">
        <p14:creationId xmlns:p14="http://schemas.microsoft.com/office/powerpoint/2010/main" val="62700724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4 下午8.10.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0300" y="977900"/>
            <a:ext cx="4343400" cy="4889500"/>
          </a:xfrm>
          <a:prstGeom prst="rect">
            <a:avLst/>
          </a:prstGeom>
        </p:spPr>
      </p:pic>
      <p:sp>
        <p:nvSpPr>
          <p:cNvPr id="3" name="矩形 2"/>
          <p:cNvSpPr/>
          <p:nvPr/>
        </p:nvSpPr>
        <p:spPr>
          <a:xfrm>
            <a:off x="787258" y="621826"/>
            <a:ext cx="2026280" cy="923330"/>
          </a:xfrm>
          <a:prstGeom prst="rect">
            <a:avLst/>
          </a:prstGeom>
        </p:spPr>
        <p:txBody>
          <a:bodyPr wrap="square">
            <a:spAutoFit/>
          </a:bodyPr>
          <a:lstStyle/>
          <a:p>
            <a:r>
              <a:rPr lang="en-US" altLang="zh-TW" sz="5400" dirty="0"/>
              <a:t>panic</a:t>
            </a:r>
            <a:r>
              <a:rPr lang="zh-TW" altLang="zh-TW" sz="5400" dirty="0" smtClean="0">
                <a:effectLst/>
              </a:rPr>
              <a:t> </a:t>
            </a:r>
            <a:endParaRPr lang="zh-TW" altLang="en-US" sz="5400" dirty="0"/>
          </a:p>
        </p:txBody>
      </p:sp>
    </p:spTree>
    <p:extLst>
      <p:ext uri="{BB962C8B-B14F-4D97-AF65-F5344CB8AC3E}">
        <p14:creationId xmlns:p14="http://schemas.microsoft.com/office/powerpoint/2010/main" val="17849125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lstStyle/>
          <a:p>
            <a:endParaRPr kumimoji="1" lang="zh-TW" altLang="en-US"/>
          </a:p>
        </p:txBody>
      </p:sp>
      <p:sp>
        <p:nvSpPr>
          <p:cNvPr id="6" name="內容版面配置區 5"/>
          <p:cNvSpPr>
            <a:spLocks noGrp="1"/>
          </p:cNvSpPr>
          <p:nvPr>
            <p:ph idx="1"/>
          </p:nvPr>
        </p:nvSpPr>
        <p:spPr/>
        <p:txBody>
          <a:bodyPr>
            <a:normAutofit/>
          </a:bodyPr>
          <a:lstStyle/>
          <a:p>
            <a:r>
              <a:rPr lang="en-US" altLang="zh-TW" dirty="0" smtClean="0"/>
              <a:t>Greek: Pan</a:t>
            </a:r>
          </a:p>
          <a:p>
            <a:pPr marL="0" indent="0">
              <a:buNone/>
            </a:pPr>
            <a:r>
              <a:rPr lang="en-US" altLang="zh-TW" dirty="0" smtClean="0"/>
              <a:t>    “all ” </a:t>
            </a:r>
          </a:p>
          <a:p>
            <a:pPr>
              <a:buFont typeface="Wingdings" charset="0"/>
              <a:buChar char="à"/>
            </a:pPr>
            <a:r>
              <a:rPr lang="en-US" altLang="zh-TW" dirty="0" smtClean="0"/>
              <a:t>Pantheon: </a:t>
            </a:r>
            <a:r>
              <a:rPr lang="en-US" altLang="zh-TW" dirty="0"/>
              <a:t>a temple dedicated to all the </a:t>
            </a:r>
            <a:r>
              <a:rPr lang="en-US" altLang="zh-TW" dirty="0" smtClean="0"/>
              <a:t>gods</a:t>
            </a:r>
          </a:p>
          <a:p>
            <a:pPr>
              <a:buFont typeface="Wingdings" charset="0"/>
              <a:buChar char="à"/>
            </a:pPr>
            <a:r>
              <a:rPr lang="en-US" altLang="zh-TW" dirty="0" smtClean="0"/>
              <a:t>Pandemic: </a:t>
            </a:r>
            <a:r>
              <a:rPr lang="en-US" altLang="zh-TW" dirty="0"/>
              <a:t>an outbreak of such a </a:t>
            </a:r>
            <a:r>
              <a:rPr lang="en-US" altLang="zh-TW" dirty="0" smtClean="0"/>
              <a:t>disease; adj. </a:t>
            </a:r>
            <a:r>
              <a:rPr lang="en-US" altLang="zh-TW" dirty="0"/>
              <a:t>prevalent over a whole country or the world.</a:t>
            </a:r>
          </a:p>
          <a:p>
            <a:pPr>
              <a:buFont typeface="Wingdings" charset="0"/>
              <a:buChar char="à"/>
            </a:pPr>
            <a:r>
              <a:rPr lang="en-US" altLang="zh-TW" dirty="0" smtClean="0"/>
              <a:t>Panacea: a </a:t>
            </a:r>
            <a:r>
              <a:rPr lang="en-US" altLang="zh-TW" dirty="0"/>
              <a:t>solution or remedy for all difficulties or </a:t>
            </a:r>
            <a:r>
              <a:rPr lang="en-US" altLang="zh-TW" dirty="0" smtClean="0"/>
              <a:t>diseases</a:t>
            </a:r>
          </a:p>
        </p:txBody>
      </p:sp>
    </p:spTree>
    <p:extLst>
      <p:ext uri="{BB962C8B-B14F-4D97-AF65-F5344CB8AC3E}">
        <p14:creationId xmlns:p14="http://schemas.microsoft.com/office/powerpoint/2010/main" val="4222720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descr="螢幕快照 2015-06-12 上午7.31.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77800"/>
            <a:ext cx="8534400" cy="6489700"/>
          </a:xfrm>
          <a:prstGeom prst="rect">
            <a:avLst/>
          </a:prstGeom>
        </p:spPr>
      </p:pic>
    </p:spTree>
    <p:extLst>
      <p:ext uri="{BB962C8B-B14F-4D97-AF65-F5344CB8AC3E}">
        <p14:creationId xmlns:p14="http://schemas.microsoft.com/office/powerpoint/2010/main" val="308280257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kumimoji="1"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a:t>Greek was first written in Mycenae with a script known as </a:t>
            </a:r>
            <a:r>
              <a:rPr lang="en-US" altLang="zh-TW" dirty="0">
                <a:solidFill>
                  <a:srgbClr val="0000FF"/>
                </a:solidFill>
              </a:rPr>
              <a:t>Linear B</a:t>
            </a:r>
            <a:r>
              <a:rPr lang="en-US" altLang="zh-TW" dirty="0"/>
              <a:t>, which was used between about 1500 and 1200 BC. </a:t>
            </a:r>
          </a:p>
          <a:p>
            <a:r>
              <a:rPr lang="en-US" altLang="zh-TW" dirty="0" smtClean="0"/>
              <a:t>Later,  </a:t>
            </a:r>
            <a:r>
              <a:rPr lang="en-US" altLang="zh-TW" dirty="0">
                <a:solidFill>
                  <a:srgbClr val="0000FF"/>
                </a:solidFill>
              </a:rPr>
              <a:t>the Cypriot </a:t>
            </a:r>
            <a:r>
              <a:rPr lang="en-US" altLang="zh-TW" dirty="0" err="1" smtClean="0">
                <a:solidFill>
                  <a:srgbClr val="0000FF"/>
                </a:solidFill>
              </a:rPr>
              <a:t>syllabary</a:t>
            </a:r>
            <a:r>
              <a:rPr lang="en-US" altLang="zh-TW" dirty="0">
                <a:solidFill>
                  <a:srgbClr val="0000FF"/>
                </a:solidFill>
              </a:rPr>
              <a:t> </a:t>
            </a:r>
            <a:r>
              <a:rPr lang="en-US" altLang="zh-TW" dirty="0" smtClean="0"/>
              <a:t>was used </a:t>
            </a:r>
            <a:r>
              <a:rPr lang="en-US" altLang="zh-TW" dirty="0"/>
              <a:t>to write the local variety of Greek between about 1200 and 300 BC. </a:t>
            </a:r>
          </a:p>
          <a:p>
            <a:r>
              <a:rPr lang="en-US" altLang="zh-TW" dirty="0">
                <a:solidFill>
                  <a:srgbClr val="0000FF"/>
                </a:solidFill>
              </a:rPr>
              <a:t>The Greek alphabet </a:t>
            </a:r>
            <a:r>
              <a:rPr lang="en-US" altLang="zh-TW" dirty="0"/>
              <a:t>has been in continuous use since about 750 BC. </a:t>
            </a:r>
            <a:r>
              <a:rPr lang="en-US" altLang="zh-TW" dirty="0"/>
              <a:t>It was developed from the </a:t>
            </a:r>
            <a:r>
              <a:rPr lang="en-US" altLang="zh-TW" dirty="0" smtClean="0"/>
              <a:t>Phoenician alphabet and </a:t>
            </a:r>
            <a:r>
              <a:rPr lang="en-US" altLang="zh-TW" dirty="0"/>
              <a:t>the order and names of the letters are derived from Phoenician.</a:t>
            </a:r>
            <a:endParaRPr kumimoji="1" lang="zh-TW" altLang="en-US" dirty="0"/>
          </a:p>
        </p:txBody>
      </p:sp>
    </p:spTree>
    <p:extLst>
      <p:ext uri="{BB962C8B-B14F-4D97-AF65-F5344CB8AC3E}">
        <p14:creationId xmlns:p14="http://schemas.microsoft.com/office/powerpoint/2010/main" val="422092724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螢幕快照 2015-06-12 上午7.46.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99" y="912313"/>
            <a:ext cx="8019817" cy="5080331"/>
          </a:xfrm>
          <a:prstGeom prst="rect">
            <a:avLst/>
          </a:prstGeom>
        </p:spPr>
      </p:pic>
    </p:spTree>
    <p:extLst>
      <p:ext uri="{BB962C8B-B14F-4D97-AF65-F5344CB8AC3E}">
        <p14:creationId xmlns:p14="http://schemas.microsoft.com/office/powerpoint/2010/main" val="58178492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endParaRPr kumimoji="1" lang="zh-TW" altLang="en-US" dirty="0"/>
          </a:p>
        </p:txBody>
      </p:sp>
      <p:sp>
        <p:nvSpPr>
          <p:cNvPr id="4" name="內容版面配置區 3"/>
          <p:cNvSpPr>
            <a:spLocks noGrp="1"/>
          </p:cNvSpPr>
          <p:nvPr>
            <p:ph idx="1"/>
          </p:nvPr>
        </p:nvSpPr>
        <p:spPr/>
        <p:txBody>
          <a:bodyPr>
            <a:normAutofit/>
          </a:bodyPr>
          <a:lstStyle/>
          <a:p>
            <a:r>
              <a:rPr lang="en-US" altLang="zh-TW" dirty="0"/>
              <a:t>Number of speakers: 13 million people</a:t>
            </a:r>
          </a:p>
          <a:p>
            <a:r>
              <a:rPr lang="en-US" altLang="zh-TW" dirty="0" smtClean="0"/>
              <a:t>Status</a:t>
            </a:r>
            <a:r>
              <a:rPr lang="en-US" altLang="zh-TW" dirty="0"/>
              <a:t>: official language of Greece, an official language of Cyprus, officially recognized as a minority language in parts of Italy, and in Albania, Armenia, Romania and Ukraine. </a:t>
            </a:r>
          </a:p>
          <a:p>
            <a:endParaRPr kumimoji="1" lang="zh-TW" altLang="en-US" dirty="0"/>
          </a:p>
        </p:txBody>
      </p:sp>
    </p:spTree>
    <p:extLst>
      <p:ext uri="{BB962C8B-B14F-4D97-AF65-F5344CB8AC3E}">
        <p14:creationId xmlns:p14="http://schemas.microsoft.com/office/powerpoint/2010/main" val="2227649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en-US" altLang="zh-TW" dirty="0" smtClean="0"/>
              <a:t>Background</a:t>
            </a:r>
            <a:endParaRPr kumimoji="1"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7075211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71322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螢幕快照 2015-06-03 下午7.07.4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0" y="1790700"/>
            <a:ext cx="3556000" cy="3263900"/>
          </a:xfrm>
          <a:prstGeom prst="rect">
            <a:avLst/>
          </a:prstGeom>
        </p:spPr>
      </p:pic>
      <p:sp>
        <p:nvSpPr>
          <p:cNvPr id="5" name="矩形 4"/>
          <p:cNvSpPr/>
          <p:nvPr/>
        </p:nvSpPr>
        <p:spPr>
          <a:xfrm>
            <a:off x="2250831" y="800933"/>
            <a:ext cx="5282445" cy="523220"/>
          </a:xfrm>
          <a:prstGeom prst="rect">
            <a:avLst/>
          </a:prstGeom>
        </p:spPr>
        <p:txBody>
          <a:bodyPr wrap="square">
            <a:spAutoFit/>
          </a:bodyPr>
          <a:lstStyle/>
          <a:p>
            <a:r>
              <a:rPr lang="en-US" altLang="zh-TW" sz="2800" dirty="0" smtClean="0"/>
              <a:t>Calliope: the </a:t>
            </a:r>
            <a:r>
              <a:rPr lang="en-US" altLang="zh-TW" sz="2800" dirty="0"/>
              <a:t>muse of epic poetry</a:t>
            </a:r>
            <a:r>
              <a:rPr lang="zh-TW" altLang="zh-TW" sz="2800" dirty="0" smtClean="0">
                <a:effectLst/>
              </a:rPr>
              <a:t> </a:t>
            </a:r>
            <a:endParaRPr lang="zh-TW" altLang="en-US" sz="2800" dirty="0"/>
          </a:p>
        </p:txBody>
      </p:sp>
    </p:spTree>
    <p:extLst>
      <p:ext uri="{BB962C8B-B14F-4D97-AF65-F5344CB8AC3E}">
        <p14:creationId xmlns:p14="http://schemas.microsoft.com/office/powerpoint/2010/main" val="14073907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圖片 6" descr="螢幕快照 2015-06-03 下午7.07.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300" y="1854200"/>
            <a:ext cx="3581400" cy="3149600"/>
          </a:xfrm>
          <a:prstGeom prst="rect">
            <a:avLst/>
          </a:prstGeom>
        </p:spPr>
      </p:pic>
      <p:sp>
        <p:nvSpPr>
          <p:cNvPr id="8" name="矩形 7"/>
          <p:cNvSpPr/>
          <p:nvPr/>
        </p:nvSpPr>
        <p:spPr>
          <a:xfrm>
            <a:off x="2458361" y="817008"/>
            <a:ext cx="3749744" cy="523220"/>
          </a:xfrm>
          <a:prstGeom prst="rect">
            <a:avLst/>
          </a:prstGeom>
        </p:spPr>
        <p:txBody>
          <a:bodyPr wrap="none">
            <a:spAutoFit/>
          </a:bodyPr>
          <a:lstStyle/>
          <a:p>
            <a:r>
              <a:rPr lang="en-US" altLang="zh-TW" sz="2800" dirty="0" smtClean="0"/>
              <a:t>Clio: the </a:t>
            </a:r>
            <a:r>
              <a:rPr lang="en-US" altLang="zh-TW" sz="2800" dirty="0"/>
              <a:t>muse of history </a:t>
            </a:r>
            <a:endParaRPr lang="zh-TW" altLang="zh-TW" sz="2800" dirty="0"/>
          </a:p>
        </p:txBody>
      </p:sp>
    </p:spTree>
    <p:extLst>
      <p:ext uri="{BB962C8B-B14F-4D97-AF65-F5344CB8AC3E}">
        <p14:creationId xmlns:p14="http://schemas.microsoft.com/office/powerpoint/2010/main" val="13776017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8.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300" y="1816100"/>
            <a:ext cx="3568700" cy="3225800"/>
          </a:xfrm>
          <a:prstGeom prst="rect">
            <a:avLst/>
          </a:prstGeom>
        </p:spPr>
      </p:pic>
      <p:sp>
        <p:nvSpPr>
          <p:cNvPr id="3" name="矩形 2"/>
          <p:cNvSpPr/>
          <p:nvPr/>
        </p:nvSpPr>
        <p:spPr>
          <a:xfrm>
            <a:off x="2257223" y="1119616"/>
            <a:ext cx="5083443" cy="523220"/>
          </a:xfrm>
          <a:prstGeom prst="rect">
            <a:avLst/>
          </a:prstGeom>
        </p:spPr>
        <p:txBody>
          <a:bodyPr wrap="none">
            <a:spAutoFit/>
          </a:bodyPr>
          <a:lstStyle/>
          <a:p>
            <a:r>
              <a:rPr lang="en-US" altLang="zh-TW" sz="2800" dirty="0" err="1" smtClean="0"/>
              <a:t>Melpomene</a:t>
            </a:r>
            <a:r>
              <a:rPr lang="en-US" altLang="zh-TW" sz="2800" dirty="0" smtClean="0"/>
              <a:t>: the </a:t>
            </a:r>
            <a:r>
              <a:rPr lang="en-US" altLang="zh-TW" sz="2800" dirty="0"/>
              <a:t>muse of tragedy</a:t>
            </a:r>
            <a:r>
              <a:rPr lang="zh-TW" altLang="zh-TW" sz="2800" dirty="0" smtClean="0">
                <a:effectLst/>
              </a:rPr>
              <a:t> </a:t>
            </a:r>
            <a:endParaRPr lang="zh-TW" altLang="en-US" sz="2800" dirty="0"/>
          </a:p>
        </p:txBody>
      </p:sp>
    </p:spTree>
    <p:extLst>
      <p:ext uri="{BB962C8B-B14F-4D97-AF65-F5344CB8AC3E}">
        <p14:creationId xmlns:p14="http://schemas.microsoft.com/office/powerpoint/2010/main" val="5098860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8.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1300" y="1828800"/>
            <a:ext cx="3581400" cy="3200400"/>
          </a:xfrm>
          <a:prstGeom prst="rect">
            <a:avLst/>
          </a:prstGeom>
        </p:spPr>
      </p:pic>
      <p:sp>
        <p:nvSpPr>
          <p:cNvPr id="3" name="矩形 2"/>
          <p:cNvSpPr/>
          <p:nvPr/>
        </p:nvSpPr>
        <p:spPr>
          <a:xfrm>
            <a:off x="2586476" y="897383"/>
            <a:ext cx="4192148" cy="523220"/>
          </a:xfrm>
          <a:prstGeom prst="rect">
            <a:avLst/>
          </a:prstGeom>
        </p:spPr>
        <p:txBody>
          <a:bodyPr wrap="none">
            <a:spAutoFit/>
          </a:bodyPr>
          <a:lstStyle/>
          <a:p>
            <a:r>
              <a:rPr lang="en-US" altLang="zh-TW" sz="2800" dirty="0" err="1" smtClean="0"/>
              <a:t>Euterpe</a:t>
            </a:r>
            <a:r>
              <a:rPr lang="en-US" altLang="zh-TW" sz="2800" dirty="0" smtClean="0"/>
              <a:t>: the </a:t>
            </a:r>
            <a:r>
              <a:rPr lang="en-US" altLang="zh-TW" sz="2800" dirty="0"/>
              <a:t>muse of music</a:t>
            </a:r>
            <a:r>
              <a:rPr lang="zh-TW" altLang="zh-TW" sz="2800" dirty="0" smtClean="0">
                <a:effectLst/>
              </a:rPr>
              <a:t> </a:t>
            </a:r>
            <a:endParaRPr lang="zh-TW" altLang="en-US" sz="2800" dirty="0"/>
          </a:p>
        </p:txBody>
      </p:sp>
    </p:spTree>
    <p:extLst>
      <p:ext uri="{BB962C8B-B14F-4D97-AF65-F5344CB8AC3E}">
        <p14:creationId xmlns:p14="http://schemas.microsoft.com/office/powerpoint/2010/main" val="11734814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descr="螢幕快照 2015-06-03 下午7.08.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6700" y="1816100"/>
            <a:ext cx="3530600" cy="3225800"/>
          </a:xfrm>
          <a:prstGeom prst="rect">
            <a:avLst/>
          </a:prstGeom>
        </p:spPr>
      </p:pic>
      <p:sp>
        <p:nvSpPr>
          <p:cNvPr id="4" name="矩形 3"/>
          <p:cNvSpPr/>
          <p:nvPr/>
        </p:nvSpPr>
        <p:spPr>
          <a:xfrm>
            <a:off x="2276147" y="1058133"/>
            <a:ext cx="4790369" cy="523220"/>
          </a:xfrm>
          <a:prstGeom prst="rect">
            <a:avLst/>
          </a:prstGeom>
        </p:spPr>
        <p:txBody>
          <a:bodyPr wrap="none">
            <a:spAutoFit/>
          </a:bodyPr>
          <a:lstStyle/>
          <a:p>
            <a:r>
              <a:rPr lang="en-US" altLang="zh-TW" sz="2800" dirty="0" smtClean="0"/>
              <a:t>Terpsichore: the </a:t>
            </a:r>
            <a:r>
              <a:rPr lang="en-US" altLang="zh-TW" sz="2800" dirty="0"/>
              <a:t>muse of dance</a:t>
            </a:r>
            <a:r>
              <a:rPr lang="zh-TW" altLang="zh-TW" sz="2800" dirty="0" smtClean="0">
                <a:effectLst/>
              </a:rPr>
              <a:t> </a:t>
            </a:r>
            <a:endParaRPr lang="zh-TW" altLang="en-US" sz="2800" dirty="0"/>
          </a:p>
        </p:txBody>
      </p:sp>
    </p:spTree>
    <p:extLst>
      <p:ext uri="{BB962C8B-B14F-4D97-AF65-F5344CB8AC3E}">
        <p14:creationId xmlns:p14="http://schemas.microsoft.com/office/powerpoint/2010/main" val="18448582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descr="螢幕快照 2015-06-03 下午7.08.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828800"/>
            <a:ext cx="3492500" cy="3200400"/>
          </a:xfrm>
          <a:prstGeom prst="rect">
            <a:avLst/>
          </a:prstGeom>
        </p:spPr>
      </p:pic>
      <p:sp>
        <p:nvSpPr>
          <p:cNvPr id="3" name="矩形 2"/>
          <p:cNvSpPr/>
          <p:nvPr/>
        </p:nvSpPr>
        <p:spPr>
          <a:xfrm>
            <a:off x="2240615" y="798116"/>
            <a:ext cx="4634602" cy="523220"/>
          </a:xfrm>
          <a:prstGeom prst="rect">
            <a:avLst/>
          </a:prstGeom>
        </p:spPr>
        <p:txBody>
          <a:bodyPr wrap="none">
            <a:spAutoFit/>
          </a:bodyPr>
          <a:lstStyle/>
          <a:p>
            <a:r>
              <a:rPr lang="en-US" altLang="zh-TW" sz="2800" dirty="0" err="1" smtClean="0"/>
              <a:t>Erato</a:t>
            </a:r>
            <a:r>
              <a:rPr lang="en-US" altLang="zh-TW" sz="2800" dirty="0" smtClean="0"/>
              <a:t>: the </a:t>
            </a:r>
            <a:r>
              <a:rPr lang="en-US" altLang="zh-TW" sz="2800" dirty="0"/>
              <a:t>muse of love poetry</a:t>
            </a:r>
            <a:r>
              <a:rPr lang="zh-TW" altLang="zh-TW" sz="2800" dirty="0" smtClean="0">
                <a:effectLst/>
              </a:rPr>
              <a:t> </a:t>
            </a:r>
            <a:endParaRPr lang="zh-TW" altLang="en-US" sz="2800" dirty="0"/>
          </a:p>
        </p:txBody>
      </p:sp>
    </p:spTree>
    <p:extLst>
      <p:ext uri="{BB962C8B-B14F-4D97-AF65-F5344CB8AC3E}">
        <p14:creationId xmlns:p14="http://schemas.microsoft.com/office/powerpoint/2010/main" val="32484309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2896</TotalTime>
  <Words>836</Words>
  <Application>Microsoft Macintosh PowerPoint</Application>
  <PresentationFormat>如螢幕大小 (4:3)</PresentationFormat>
  <Paragraphs>93</Paragraphs>
  <Slides>28</Slides>
  <Notes>20</Notes>
  <HiddenSlides>0</HiddenSlides>
  <MMClips>0</MMClips>
  <ScaleCrop>false</ScaleCrop>
  <HeadingPairs>
    <vt:vector size="4" baseType="variant">
      <vt:variant>
        <vt:lpstr>佈景主題</vt:lpstr>
      </vt:variant>
      <vt:variant>
        <vt:i4>1</vt:i4>
      </vt:variant>
      <vt:variant>
        <vt:lpstr>投影片標題</vt:lpstr>
      </vt:variant>
      <vt:variant>
        <vt:i4>28</vt:i4>
      </vt:variant>
    </vt:vector>
  </HeadingPairs>
  <TitlesOfParts>
    <vt:vector size="29" baseType="lpstr">
      <vt:lpstr>Office 佈景主題</vt:lpstr>
      <vt:lpstr>PowerPoint 簡報</vt:lpstr>
      <vt:lpstr>Muses</vt:lpstr>
      <vt:lpstr>Background</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Roles?</vt:lpstr>
      <vt:lpstr>PowerPoint 簡報</vt:lpstr>
      <vt:lpstr>Cyclopes  </vt:lpstr>
      <vt:lpstr>PowerPoint 簡報</vt:lpstr>
      <vt:lpstr>PowerPoint 簡報</vt:lpstr>
      <vt:lpstr>PowerPoint 簡報</vt:lpstr>
      <vt:lpstr>Pan</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Vivian Lin</dc:creator>
  <cp:lastModifiedBy>Vivian Lin</cp:lastModifiedBy>
  <cp:revision>38</cp:revision>
  <dcterms:created xsi:type="dcterms:W3CDTF">2015-06-03T11:09:48Z</dcterms:created>
  <dcterms:modified xsi:type="dcterms:W3CDTF">2015-06-12T00:42:14Z</dcterms:modified>
</cp:coreProperties>
</file>